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Eastman Grotesque Bold" charset="1" panose="00000800000000000000"/>
      <p:regular r:id="rId21"/>
    </p:embeddedFont>
    <p:embeddedFont>
      <p:font typeface="Public Sans Bold" charset="1" panose="00000000000000000000"/>
      <p:regular r:id="rId22"/>
    </p:embeddedFont>
    <p:embeddedFont>
      <p:font typeface="Public San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2" Target="../media/image36.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37.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7777" y="5954242"/>
            <a:ext cx="5028199" cy="50281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sp>
        <p:nvSpPr>
          <p:cNvPr name="Freeform 5" id="5"/>
          <p:cNvSpPr/>
          <p:nvPr/>
        </p:nvSpPr>
        <p:spPr>
          <a:xfrm flipH="true" flipV="false" rot="0">
            <a:off x="10872055" y="-687463"/>
            <a:ext cx="12343670" cy="12452630"/>
          </a:xfrm>
          <a:custGeom>
            <a:avLst/>
            <a:gdLst/>
            <a:ahLst/>
            <a:cxnLst/>
            <a:rect r="r" b="b" t="t" l="l"/>
            <a:pathLst>
              <a:path h="12452630" w="12343670">
                <a:moveTo>
                  <a:pt x="12343669" y="0"/>
                </a:moveTo>
                <a:lnTo>
                  <a:pt x="0" y="0"/>
                </a:lnTo>
                <a:lnTo>
                  <a:pt x="0" y="12452630"/>
                </a:lnTo>
                <a:lnTo>
                  <a:pt x="12343669" y="12452630"/>
                </a:lnTo>
                <a:lnTo>
                  <a:pt x="1234366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1010819" y="491602"/>
            <a:ext cx="5028199" cy="50281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8" id="8"/>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9" id="9"/>
          <p:cNvGrpSpPr/>
          <p:nvPr/>
        </p:nvGrpSpPr>
        <p:grpSpPr>
          <a:xfrm rot="0">
            <a:off x="14506697" y="-1847332"/>
            <a:ext cx="4305442" cy="43054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11" id="11"/>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12" id="12"/>
          <p:cNvGrpSpPr/>
          <p:nvPr/>
        </p:nvGrpSpPr>
        <p:grpSpPr>
          <a:xfrm rot="0">
            <a:off x="13458244" y="-2894446"/>
            <a:ext cx="4305442" cy="430544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4" id="1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15" id="15"/>
          <p:cNvGrpSpPr/>
          <p:nvPr/>
        </p:nvGrpSpPr>
        <p:grpSpPr>
          <a:xfrm rot="0">
            <a:off x="9945166" y="1441181"/>
            <a:ext cx="7159505" cy="715950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7" id="17"/>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18" id="18"/>
          <p:cNvGrpSpPr/>
          <p:nvPr/>
        </p:nvGrpSpPr>
        <p:grpSpPr>
          <a:xfrm rot="0">
            <a:off x="10339846" y="1835860"/>
            <a:ext cx="6370145" cy="637014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22811" t="0" r="-10521" b="0"/>
              </a:stretch>
            </a:blipFill>
          </p:spPr>
        </p:sp>
      </p:grpSp>
      <p:grpSp>
        <p:nvGrpSpPr>
          <p:cNvPr name="Group 20" id="20"/>
          <p:cNvGrpSpPr/>
          <p:nvPr/>
        </p:nvGrpSpPr>
        <p:grpSpPr>
          <a:xfrm rot="0">
            <a:off x="1571066" y="6757254"/>
            <a:ext cx="4966456" cy="847741"/>
            <a:chOff x="0" y="0"/>
            <a:chExt cx="1382558" cy="235993"/>
          </a:xfrm>
        </p:grpSpPr>
        <p:sp>
          <p:nvSpPr>
            <p:cNvPr name="Freeform 21" id="21"/>
            <p:cNvSpPr/>
            <p:nvPr/>
          </p:nvSpPr>
          <p:spPr>
            <a:xfrm flipH="false" flipV="false" rot="0">
              <a:off x="0" y="0"/>
              <a:ext cx="1382558" cy="235993"/>
            </a:xfrm>
            <a:custGeom>
              <a:avLst/>
              <a:gdLst/>
              <a:ahLst/>
              <a:cxnLst/>
              <a:rect r="r" b="b" t="t" l="l"/>
              <a:pathLst>
                <a:path h="235993" w="1382558">
                  <a:moveTo>
                    <a:pt x="117997" y="0"/>
                  </a:moveTo>
                  <a:lnTo>
                    <a:pt x="1264562" y="0"/>
                  </a:lnTo>
                  <a:cubicBezTo>
                    <a:pt x="1329729" y="0"/>
                    <a:pt x="1382558" y="52829"/>
                    <a:pt x="1382558" y="117997"/>
                  </a:cubicBezTo>
                  <a:lnTo>
                    <a:pt x="1382558" y="117997"/>
                  </a:lnTo>
                  <a:cubicBezTo>
                    <a:pt x="1382558" y="183164"/>
                    <a:pt x="1329729" y="235993"/>
                    <a:pt x="1264562" y="235993"/>
                  </a:cubicBezTo>
                  <a:lnTo>
                    <a:pt x="117997" y="235993"/>
                  </a:lnTo>
                  <a:cubicBezTo>
                    <a:pt x="52829" y="235993"/>
                    <a:pt x="0" y="183164"/>
                    <a:pt x="0" y="117997"/>
                  </a:cubicBezTo>
                  <a:lnTo>
                    <a:pt x="0" y="117997"/>
                  </a:lnTo>
                  <a:cubicBezTo>
                    <a:pt x="0" y="52829"/>
                    <a:pt x="52829" y="0"/>
                    <a:pt x="117997" y="0"/>
                  </a:cubicBezTo>
                  <a:close/>
                </a:path>
              </a:pathLst>
            </a:custGeom>
            <a:solidFill>
              <a:srgbClr val="123586"/>
            </a:solidFill>
          </p:spPr>
        </p:sp>
        <p:sp>
          <p:nvSpPr>
            <p:cNvPr name="TextBox 22" id="22"/>
            <p:cNvSpPr txBox="true"/>
            <p:nvPr/>
          </p:nvSpPr>
          <p:spPr>
            <a:xfrm>
              <a:off x="0" y="-38100"/>
              <a:ext cx="1382558" cy="274093"/>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a:off x="5074567" y="9389962"/>
            <a:ext cx="6587566" cy="0"/>
          </a:xfrm>
          <a:prstGeom prst="line">
            <a:avLst/>
          </a:prstGeom>
          <a:ln cap="flat" w="66675">
            <a:solidFill>
              <a:srgbClr val="123586"/>
            </a:solidFill>
            <a:prstDash val="solid"/>
            <a:headEnd type="none" len="sm" w="sm"/>
            <a:tailEnd type="triangle" len="med" w="lg"/>
          </a:ln>
        </p:spPr>
      </p:sp>
      <p:sp>
        <p:nvSpPr>
          <p:cNvPr name="Freeform 24" id="24"/>
          <p:cNvSpPr/>
          <p:nvPr/>
        </p:nvSpPr>
        <p:spPr>
          <a:xfrm flipH="false" flipV="false" rot="0">
            <a:off x="10101361" y="-121968"/>
            <a:ext cx="894519" cy="1938492"/>
          </a:xfrm>
          <a:custGeom>
            <a:avLst/>
            <a:gdLst/>
            <a:ahLst/>
            <a:cxnLst/>
            <a:rect r="r" b="b" t="t" l="l"/>
            <a:pathLst>
              <a:path h="1938492" w="894519">
                <a:moveTo>
                  <a:pt x="0" y="0"/>
                </a:moveTo>
                <a:lnTo>
                  <a:pt x="894519" y="0"/>
                </a:lnTo>
                <a:lnTo>
                  <a:pt x="894519" y="1938493"/>
                </a:lnTo>
                <a:lnTo>
                  <a:pt x="0" y="1938493"/>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
        <p:nvSpPr>
          <p:cNvPr name="Freeform 25" id="25"/>
          <p:cNvSpPr/>
          <p:nvPr/>
        </p:nvSpPr>
        <p:spPr>
          <a:xfrm flipH="false" flipV="false" rot="0">
            <a:off x="-253622" y="8420716"/>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
        <p:nvSpPr>
          <p:cNvPr name="Freeform 26" id="26"/>
          <p:cNvSpPr/>
          <p:nvPr/>
        </p:nvSpPr>
        <p:spPr>
          <a:xfrm flipH="false" flipV="false" rot="0">
            <a:off x="1395260" y="847279"/>
            <a:ext cx="919779" cy="776064"/>
          </a:xfrm>
          <a:custGeom>
            <a:avLst/>
            <a:gdLst/>
            <a:ahLst/>
            <a:cxnLst/>
            <a:rect r="r" b="b" t="t" l="l"/>
            <a:pathLst>
              <a:path h="776064" w="919779">
                <a:moveTo>
                  <a:pt x="0" y="0"/>
                </a:moveTo>
                <a:lnTo>
                  <a:pt x="919779" y="0"/>
                </a:lnTo>
                <a:lnTo>
                  <a:pt x="919779" y="776063"/>
                </a:lnTo>
                <a:lnTo>
                  <a:pt x="0" y="7760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1571066" y="2767780"/>
            <a:ext cx="6746236" cy="3829214"/>
          </a:xfrm>
          <a:prstGeom prst="rect">
            <a:avLst/>
          </a:prstGeom>
        </p:spPr>
        <p:txBody>
          <a:bodyPr anchor="t" rtlCol="false" tIns="0" lIns="0" bIns="0" rIns="0">
            <a:spAutoFit/>
          </a:bodyPr>
          <a:lstStyle/>
          <a:p>
            <a:pPr algn="l">
              <a:lnSpc>
                <a:spcPts val="10113"/>
              </a:lnSpc>
            </a:pPr>
            <a:r>
              <a:rPr lang="en-US" sz="8428" b="true">
                <a:solidFill>
                  <a:srgbClr val="123586"/>
                </a:solidFill>
                <a:latin typeface="Eastman Grotesque Bold"/>
                <a:ea typeface="Eastman Grotesque Bold"/>
                <a:cs typeface="Eastman Grotesque Bold"/>
                <a:sym typeface="Eastman Grotesque Bold"/>
              </a:rPr>
              <a:t>Artificial Intelligence in Healthcare</a:t>
            </a:r>
          </a:p>
        </p:txBody>
      </p:sp>
      <p:sp>
        <p:nvSpPr>
          <p:cNvPr name="TextBox 28" id="28"/>
          <p:cNvSpPr txBox="true"/>
          <p:nvPr/>
        </p:nvSpPr>
        <p:spPr>
          <a:xfrm rot="0">
            <a:off x="2517704" y="983776"/>
            <a:ext cx="7087713" cy="556027"/>
          </a:xfrm>
          <a:prstGeom prst="rect">
            <a:avLst/>
          </a:prstGeom>
        </p:spPr>
        <p:txBody>
          <a:bodyPr anchor="t" rtlCol="false" tIns="0" lIns="0" bIns="0" rIns="0">
            <a:spAutoFit/>
          </a:bodyPr>
          <a:lstStyle/>
          <a:p>
            <a:pPr algn="l">
              <a:lnSpc>
                <a:spcPts val="4346"/>
              </a:lnSpc>
            </a:pPr>
            <a:r>
              <a:rPr lang="en-US" sz="3621" b="true">
                <a:solidFill>
                  <a:srgbClr val="000000"/>
                </a:solidFill>
                <a:latin typeface="Eastman Grotesque Bold"/>
                <a:ea typeface="Eastman Grotesque Bold"/>
                <a:cs typeface="Eastman Grotesque Bold"/>
                <a:sym typeface="Eastman Grotesque Bold"/>
              </a:rPr>
              <a:t>Larana, Inc.</a:t>
            </a:r>
          </a:p>
        </p:txBody>
      </p:sp>
      <p:sp>
        <p:nvSpPr>
          <p:cNvPr name="TextBox 29" id="29"/>
          <p:cNvSpPr txBox="true"/>
          <p:nvPr/>
        </p:nvSpPr>
        <p:spPr>
          <a:xfrm rot="0">
            <a:off x="1767896" y="6877293"/>
            <a:ext cx="4572798" cy="630786"/>
          </a:xfrm>
          <a:prstGeom prst="rect">
            <a:avLst/>
          </a:prstGeom>
        </p:spPr>
        <p:txBody>
          <a:bodyPr anchor="t" rtlCol="false" tIns="0" lIns="0" bIns="0" rIns="0">
            <a:spAutoFit/>
          </a:bodyPr>
          <a:lstStyle/>
          <a:p>
            <a:pPr algn="ctr">
              <a:lnSpc>
                <a:spcPts val="4920"/>
              </a:lnSpc>
              <a:spcBef>
                <a:spcPct val="0"/>
              </a:spcBef>
            </a:pPr>
            <a:r>
              <a:rPr lang="en-US" b="true" sz="4100">
                <a:solidFill>
                  <a:srgbClr val="FFFFFF"/>
                </a:solidFill>
                <a:latin typeface="Eastman Grotesque Bold"/>
                <a:ea typeface="Eastman Grotesque Bold"/>
                <a:cs typeface="Eastman Grotesque Bold"/>
                <a:sym typeface="Eastman Grotesque Bold"/>
              </a:rPr>
              <a:t>By Dani Martinez</a:t>
            </a:r>
          </a:p>
        </p:txBody>
      </p:sp>
      <p:sp>
        <p:nvSpPr>
          <p:cNvPr name="TextBox 30" id="30"/>
          <p:cNvSpPr txBox="true"/>
          <p:nvPr/>
        </p:nvSpPr>
        <p:spPr>
          <a:xfrm rot="0">
            <a:off x="1571066" y="9100365"/>
            <a:ext cx="3503500" cy="495276"/>
          </a:xfrm>
          <a:prstGeom prst="rect">
            <a:avLst/>
          </a:prstGeom>
        </p:spPr>
        <p:txBody>
          <a:bodyPr anchor="t" rtlCol="false" tIns="0" lIns="0" bIns="0" rIns="0">
            <a:spAutoFit/>
          </a:bodyPr>
          <a:lstStyle/>
          <a:p>
            <a:pPr algn="l">
              <a:lnSpc>
                <a:spcPts val="3875"/>
              </a:lnSpc>
            </a:pPr>
            <a:r>
              <a:rPr lang="en-US" sz="3229" b="true">
                <a:solidFill>
                  <a:srgbClr val="123586"/>
                </a:solidFill>
                <a:latin typeface="Public Sans Bold"/>
                <a:ea typeface="Public Sans Bold"/>
                <a:cs typeface="Public Sans Bold"/>
                <a:sym typeface="Public Sans Bold"/>
              </a:rPr>
              <a:t>GET STARTED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274489" y="-2619052"/>
            <a:ext cx="11034802" cy="13416172"/>
          </a:xfrm>
          <a:custGeom>
            <a:avLst/>
            <a:gdLst/>
            <a:ahLst/>
            <a:cxnLst/>
            <a:rect r="r" b="b" t="t" l="l"/>
            <a:pathLst>
              <a:path h="13416172" w="11034802">
                <a:moveTo>
                  <a:pt x="11034802" y="13416172"/>
                </a:moveTo>
                <a:lnTo>
                  <a:pt x="0" y="13416172"/>
                </a:lnTo>
                <a:lnTo>
                  <a:pt x="0" y="0"/>
                </a:lnTo>
                <a:lnTo>
                  <a:pt x="11034802" y="0"/>
                </a:lnTo>
                <a:lnTo>
                  <a:pt x="11034802" y="13416172"/>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0243995" y="1645445"/>
            <a:ext cx="7790862" cy="779086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28747" t="-2563" r="-24906" b="0"/>
              </a:stretch>
            </a:blipFill>
            <a:ln w="190500" cap="sq">
              <a:solidFill>
                <a:srgbClr val="517DED"/>
              </a:solidFill>
              <a:prstDash val="solid"/>
              <a:miter/>
            </a:ln>
          </p:spPr>
        </p:sp>
      </p:grpSp>
      <p:grpSp>
        <p:nvGrpSpPr>
          <p:cNvPr name="Group 5" id="5"/>
          <p:cNvGrpSpPr/>
          <p:nvPr/>
        </p:nvGrpSpPr>
        <p:grpSpPr>
          <a:xfrm rot="0">
            <a:off x="898373" y="6311862"/>
            <a:ext cx="5675119" cy="2984538"/>
            <a:chOff x="0" y="0"/>
            <a:chExt cx="1287722" cy="677211"/>
          </a:xfrm>
        </p:grpSpPr>
        <p:sp>
          <p:nvSpPr>
            <p:cNvPr name="Freeform 6" id="6"/>
            <p:cNvSpPr/>
            <p:nvPr/>
          </p:nvSpPr>
          <p:spPr>
            <a:xfrm flipH="false" flipV="false" rot="0">
              <a:off x="0" y="0"/>
              <a:ext cx="1287722" cy="677211"/>
            </a:xfrm>
            <a:custGeom>
              <a:avLst/>
              <a:gdLst/>
              <a:ahLst/>
              <a:cxnLst/>
              <a:rect r="r" b="b" t="t" l="l"/>
              <a:pathLst>
                <a:path h="677211" w="1287722">
                  <a:moveTo>
                    <a:pt x="0" y="0"/>
                  </a:moveTo>
                  <a:lnTo>
                    <a:pt x="1287722" y="0"/>
                  </a:lnTo>
                  <a:lnTo>
                    <a:pt x="1287722" y="677211"/>
                  </a:lnTo>
                  <a:lnTo>
                    <a:pt x="0" y="677211"/>
                  </a:lnTo>
                  <a:close/>
                </a:path>
              </a:pathLst>
            </a:custGeom>
            <a:solidFill>
              <a:srgbClr val="123586"/>
            </a:solidFill>
          </p:spPr>
        </p:sp>
        <p:sp>
          <p:nvSpPr>
            <p:cNvPr name="TextBox 7" id="7"/>
            <p:cNvSpPr txBox="true"/>
            <p:nvPr/>
          </p:nvSpPr>
          <p:spPr>
            <a:xfrm>
              <a:off x="0" y="-38100"/>
              <a:ext cx="1287722" cy="715311"/>
            </a:xfrm>
            <a:prstGeom prst="rect">
              <a:avLst/>
            </a:prstGeom>
          </p:spPr>
          <p:txBody>
            <a:bodyPr anchor="ctr" rtlCol="false" tIns="58964" lIns="58964" bIns="58964" rIns="58964"/>
            <a:lstStyle/>
            <a:p>
              <a:pPr algn="ctr">
                <a:lnSpc>
                  <a:spcPts val="2939"/>
                </a:lnSpc>
              </a:pPr>
            </a:p>
          </p:txBody>
        </p:sp>
      </p:grpSp>
      <p:grpSp>
        <p:nvGrpSpPr>
          <p:cNvPr name="Group 8" id="8"/>
          <p:cNvGrpSpPr/>
          <p:nvPr/>
        </p:nvGrpSpPr>
        <p:grpSpPr>
          <a:xfrm rot="0">
            <a:off x="6748115" y="6311862"/>
            <a:ext cx="5675119" cy="2984538"/>
            <a:chOff x="0" y="0"/>
            <a:chExt cx="1287722" cy="677211"/>
          </a:xfrm>
        </p:grpSpPr>
        <p:sp>
          <p:nvSpPr>
            <p:cNvPr name="Freeform 9" id="9"/>
            <p:cNvSpPr/>
            <p:nvPr/>
          </p:nvSpPr>
          <p:spPr>
            <a:xfrm flipH="false" flipV="false" rot="0">
              <a:off x="0" y="0"/>
              <a:ext cx="1287722" cy="677211"/>
            </a:xfrm>
            <a:custGeom>
              <a:avLst/>
              <a:gdLst/>
              <a:ahLst/>
              <a:cxnLst/>
              <a:rect r="r" b="b" t="t" l="l"/>
              <a:pathLst>
                <a:path h="677211" w="1287722">
                  <a:moveTo>
                    <a:pt x="0" y="0"/>
                  </a:moveTo>
                  <a:lnTo>
                    <a:pt x="1287722" y="0"/>
                  </a:lnTo>
                  <a:lnTo>
                    <a:pt x="1287722" y="677211"/>
                  </a:lnTo>
                  <a:lnTo>
                    <a:pt x="0" y="677211"/>
                  </a:lnTo>
                  <a:close/>
                </a:path>
              </a:pathLst>
            </a:custGeom>
            <a:solidFill>
              <a:srgbClr val="517DED"/>
            </a:solidFill>
          </p:spPr>
        </p:sp>
        <p:sp>
          <p:nvSpPr>
            <p:cNvPr name="TextBox 10" id="10"/>
            <p:cNvSpPr txBox="true"/>
            <p:nvPr/>
          </p:nvSpPr>
          <p:spPr>
            <a:xfrm>
              <a:off x="0" y="-38100"/>
              <a:ext cx="1287722" cy="715311"/>
            </a:xfrm>
            <a:prstGeom prst="rect">
              <a:avLst/>
            </a:prstGeom>
          </p:spPr>
          <p:txBody>
            <a:bodyPr anchor="ctr" rtlCol="false" tIns="58964" lIns="58964" bIns="58964" rIns="58964"/>
            <a:lstStyle/>
            <a:p>
              <a:pPr algn="ctr">
                <a:lnSpc>
                  <a:spcPts val="2939"/>
                </a:lnSpc>
              </a:pPr>
            </a:p>
          </p:txBody>
        </p:sp>
      </p:grpSp>
      <p:sp>
        <p:nvSpPr>
          <p:cNvPr name="TextBox 11" id="11"/>
          <p:cNvSpPr txBox="true"/>
          <p:nvPr/>
        </p:nvSpPr>
        <p:spPr>
          <a:xfrm rot="0">
            <a:off x="1434802" y="6598492"/>
            <a:ext cx="4468263" cy="957680"/>
          </a:xfrm>
          <a:prstGeom prst="rect">
            <a:avLst/>
          </a:prstGeom>
        </p:spPr>
        <p:txBody>
          <a:bodyPr anchor="t" rtlCol="false" tIns="0" lIns="0" bIns="0" rIns="0">
            <a:spAutoFit/>
          </a:bodyPr>
          <a:lstStyle/>
          <a:p>
            <a:pPr algn="l">
              <a:lnSpc>
                <a:spcPts val="3748"/>
              </a:lnSpc>
            </a:pPr>
            <a:r>
              <a:rPr lang="en-US" sz="3407" b="true">
                <a:solidFill>
                  <a:srgbClr val="FFFFFF"/>
                </a:solidFill>
                <a:latin typeface="Eastman Grotesque Bold"/>
                <a:ea typeface="Eastman Grotesque Bold"/>
                <a:cs typeface="Eastman Grotesque Bold"/>
                <a:sym typeface="Eastman Grotesque Bold"/>
              </a:rPr>
              <a:t>Compliance Monitoring</a:t>
            </a:r>
          </a:p>
        </p:txBody>
      </p:sp>
      <p:sp>
        <p:nvSpPr>
          <p:cNvPr name="TextBox 12" id="12"/>
          <p:cNvSpPr txBox="true"/>
          <p:nvPr/>
        </p:nvSpPr>
        <p:spPr>
          <a:xfrm rot="0">
            <a:off x="7085559" y="6598492"/>
            <a:ext cx="5138690" cy="957680"/>
          </a:xfrm>
          <a:prstGeom prst="rect">
            <a:avLst/>
          </a:prstGeom>
        </p:spPr>
        <p:txBody>
          <a:bodyPr anchor="t" rtlCol="false" tIns="0" lIns="0" bIns="0" rIns="0">
            <a:spAutoFit/>
          </a:bodyPr>
          <a:lstStyle/>
          <a:p>
            <a:pPr algn="l">
              <a:lnSpc>
                <a:spcPts val="3748"/>
              </a:lnSpc>
            </a:pPr>
            <a:r>
              <a:rPr lang="en-US" sz="3407" b="true">
                <a:solidFill>
                  <a:srgbClr val="FFFFFF"/>
                </a:solidFill>
                <a:latin typeface="Eastman Grotesque Bold"/>
                <a:ea typeface="Eastman Grotesque Bold"/>
                <a:cs typeface="Eastman Grotesque Bold"/>
                <a:sym typeface="Eastman Grotesque Bold"/>
              </a:rPr>
              <a:t>Incident Response Automation</a:t>
            </a:r>
          </a:p>
        </p:txBody>
      </p:sp>
      <p:sp>
        <p:nvSpPr>
          <p:cNvPr name="TextBox 13" id="13"/>
          <p:cNvSpPr txBox="true"/>
          <p:nvPr/>
        </p:nvSpPr>
        <p:spPr>
          <a:xfrm rot="0">
            <a:off x="1434802" y="7625835"/>
            <a:ext cx="4883518" cy="1390650"/>
          </a:xfrm>
          <a:prstGeom prst="rect">
            <a:avLst/>
          </a:prstGeom>
        </p:spPr>
        <p:txBody>
          <a:bodyPr anchor="t" rtlCol="false" tIns="0" lIns="0" bIns="0" rIns="0">
            <a:spAutoFit/>
          </a:bodyPr>
          <a:lstStyle/>
          <a:p>
            <a:pPr algn="l">
              <a:lnSpc>
                <a:spcPts val="2200"/>
              </a:lnSpc>
            </a:pPr>
            <a:r>
              <a:rPr lang="en-US" sz="1833">
                <a:solidFill>
                  <a:srgbClr val="FFFFFF"/>
                </a:solidFill>
                <a:latin typeface="Public Sans"/>
                <a:ea typeface="Public Sans"/>
                <a:cs typeface="Public Sans"/>
                <a:sym typeface="Public Sans"/>
              </a:rPr>
              <a:t>AI tools help organizations maintain compliance with healthcare regulations by monitoring data handling practices. This ensures that institutions adhere to privacy standards and reduce the risk of violations.</a:t>
            </a:r>
          </a:p>
        </p:txBody>
      </p:sp>
      <p:sp>
        <p:nvSpPr>
          <p:cNvPr name="TextBox 14" id="14"/>
          <p:cNvSpPr txBox="true"/>
          <p:nvPr/>
        </p:nvSpPr>
        <p:spPr>
          <a:xfrm rot="0">
            <a:off x="7085559" y="7625835"/>
            <a:ext cx="5138690" cy="1390650"/>
          </a:xfrm>
          <a:prstGeom prst="rect">
            <a:avLst/>
          </a:prstGeom>
        </p:spPr>
        <p:txBody>
          <a:bodyPr anchor="t" rtlCol="false" tIns="0" lIns="0" bIns="0" rIns="0">
            <a:spAutoFit/>
          </a:bodyPr>
          <a:lstStyle/>
          <a:p>
            <a:pPr algn="l">
              <a:lnSpc>
                <a:spcPts val="2200"/>
              </a:lnSpc>
            </a:pPr>
            <a:r>
              <a:rPr lang="en-US" sz="1833">
                <a:solidFill>
                  <a:srgbClr val="FFFFFF"/>
                </a:solidFill>
                <a:latin typeface="Public Sans"/>
                <a:ea typeface="Public Sans"/>
                <a:cs typeface="Public Sans"/>
                <a:sym typeface="Public Sans"/>
              </a:rPr>
              <a:t>In the event of a security incident, AI can automate responses to mitigate damage. This includes isolating affected systems and alerting IT personnel, thereby minimizing downtime and protecting patient information.</a:t>
            </a:r>
          </a:p>
        </p:txBody>
      </p:sp>
      <p:sp>
        <p:nvSpPr>
          <p:cNvPr name="TextBox 15" id="15"/>
          <p:cNvSpPr txBox="true"/>
          <p:nvPr/>
        </p:nvSpPr>
        <p:spPr>
          <a:xfrm rot="0">
            <a:off x="898373" y="1555479"/>
            <a:ext cx="8604122" cy="1790383"/>
          </a:xfrm>
          <a:prstGeom prst="rect">
            <a:avLst/>
          </a:prstGeom>
        </p:spPr>
        <p:txBody>
          <a:bodyPr anchor="t" rtlCol="false" tIns="0" lIns="0" bIns="0" rIns="0">
            <a:spAutoFit/>
          </a:bodyPr>
          <a:lstStyle/>
          <a:p>
            <a:pPr algn="l">
              <a:lnSpc>
                <a:spcPts val="6926"/>
              </a:lnSpc>
            </a:pPr>
            <a:r>
              <a:rPr lang="en-US" sz="6296" b="true">
                <a:solidFill>
                  <a:srgbClr val="123586"/>
                </a:solidFill>
                <a:latin typeface="Eastman Grotesque Bold"/>
                <a:ea typeface="Eastman Grotesque Bold"/>
                <a:cs typeface="Eastman Grotesque Bold"/>
                <a:sym typeface="Eastman Grotesque Bold"/>
              </a:rPr>
              <a:t>AI in Patient Engagement</a:t>
            </a:r>
          </a:p>
        </p:txBody>
      </p:sp>
      <p:sp>
        <p:nvSpPr>
          <p:cNvPr name="TextBox 16" id="16"/>
          <p:cNvSpPr txBox="true"/>
          <p:nvPr/>
        </p:nvSpPr>
        <p:spPr>
          <a:xfrm rot="0">
            <a:off x="898373" y="3671625"/>
            <a:ext cx="8756531" cy="2247799"/>
          </a:xfrm>
          <a:prstGeom prst="rect">
            <a:avLst/>
          </a:prstGeom>
        </p:spPr>
        <p:txBody>
          <a:bodyPr anchor="t" rtlCol="false" tIns="0" lIns="0" bIns="0" rIns="0">
            <a:spAutoFit/>
          </a:bodyPr>
          <a:lstStyle/>
          <a:p>
            <a:pPr algn="just">
              <a:lnSpc>
                <a:spcPts val="2968"/>
              </a:lnSpc>
            </a:pPr>
            <a:r>
              <a:rPr lang="en-US" sz="2473">
                <a:solidFill>
                  <a:srgbClr val="000000"/>
                </a:solidFill>
                <a:latin typeface="Public Sans"/>
                <a:ea typeface="Public Sans"/>
                <a:cs typeface="Public Sans"/>
                <a:sym typeface="Public Sans"/>
              </a:rPr>
              <a:t>Artificial Intelligence is significantly enhancing patient engagement by providing tools that foster communication and interaction between healthcare providers and patients. These innovations help create a more personalized healthcare experience, improving patient satisfaction and adherence to treatment plans.</a:t>
            </a:r>
          </a:p>
        </p:txBody>
      </p:sp>
      <p:sp>
        <p:nvSpPr>
          <p:cNvPr name="Freeform 17" id="17"/>
          <p:cNvSpPr/>
          <p:nvPr/>
        </p:nvSpPr>
        <p:spPr>
          <a:xfrm flipH="false" flipV="false" rot="-5400000">
            <a:off x="10082828" y="522862"/>
            <a:ext cx="851963" cy="1846271"/>
          </a:xfrm>
          <a:custGeom>
            <a:avLst/>
            <a:gdLst/>
            <a:ahLst/>
            <a:cxnLst/>
            <a:rect r="r" b="b" t="t" l="l"/>
            <a:pathLst>
              <a:path h="1846271" w="851963">
                <a:moveTo>
                  <a:pt x="0" y="0"/>
                </a:moveTo>
                <a:lnTo>
                  <a:pt x="851964" y="0"/>
                </a:lnTo>
                <a:lnTo>
                  <a:pt x="851964" y="1846271"/>
                </a:lnTo>
                <a:lnTo>
                  <a:pt x="0" y="1846271"/>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9737" y="3477704"/>
            <a:ext cx="4187099" cy="2984538"/>
            <a:chOff x="0" y="0"/>
            <a:chExt cx="950080" cy="677211"/>
          </a:xfrm>
        </p:grpSpPr>
        <p:sp>
          <p:nvSpPr>
            <p:cNvPr name="Freeform 3" id="3"/>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solidFill>
              <a:srgbClr val="3A66D6"/>
            </a:solidFill>
          </p:spPr>
        </p:sp>
        <p:sp>
          <p:nvSpPr>
            <p:cNvPr name="TextBox 4" id="4"/>
            <p:cNvSpPr txBox="true"/>
            <p:nvPr/>
          </p:nvSpPr>
          <p:spPr>
            <a:xfrm>
              <a:off x="0" y="-38100"/>
              <a:ext cx="950080" cy="715311"/>
            </a:xfrm>
            <a:prstGeom prst="rect">
              <a:avLst/>
            </a:prstGeom>
          </p:spPr>
          <p:txBody>
            <a:bodyPr anchor="ctr" rtlCol="false" tIns="58964" lIns="58964" bIns="58964" rIns="58964"/>
            <a:lstStyle/>
            <a:p>
              <a:pPr algn="ctr">
                <a:lnSpc>
                  <a:spcPts val="2939"/>
                </a:lnSpc>
              </a:pPr>
            </a:p>
          </p:txBody>
        </p:sp>
      </p:grpSp>
      <p:grpSp>
        <p:nvGrpSpPr>
          <p:cNvPr name="Group 5" id="5"/>
          <p:cNvGrpSpPr/>
          <p:nvPr/>
        </p:nvGrpSpPr>
        <p:grpSpPr>
          <a:xfrm rot="0">
            <a:off x="919737" y="6625345"/>
            <a:ext cx="4187099" cy="2984538"/>
            <a:chOff x="0" y="0"/>
            <a:chExt cx="950080" cy="677211"/>
          </a:xfrm>
        </p:grpSpPr>
        <p:sp>
          <p:nvSpPr>
            <p:cNvPr name="Freeform 6" id="6"/>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solidFill>
              <a:srgbClr val="123586"/>
            </a:solidFill>
          </p:spPr>
        </p:sp>
        <p:sp>
          <p:nvSpPr>
            <p:cNvPr name="TextBox 7" id="7"/>
            <p:cNvSpPr txBox="true"/>
            <p:nvPr/>
          </p:nvSpPr>
          <p:spPr>
            <a:xfrm>
              <a:off x="0" y="-38100"/>
              <a:ext cx="950080" cy="715311"/>
            </a:xfrm>
            <a:prstGeom prst="rect">
              <a:avLst/>
            </a:prstGeom>
          </p:spPr>
          <p:txBody>
            <a:bodyPr anchor="ctr" rtlCol="false" tIns="58964" lIns="58964" bIns="58964" rIns="58964"/>
            <a:lstStyle/>
            <a:p>
              <a:pPr algn="ctr">
                <a:lnSpc>
                  <a:spcPts val="2939"/>
                </a:lnSpc>
              </a:pPr>
            </a:p>
          </p:txBody>
        </p:sp>
      </p:grpSp>
      <p:grpSp>
        <p:nvGrpSpPr>
          <p:cNvPr name="Group 8" id="8"/>
          <p:cNvGrpSpPr/>
          <p:nvPr/>
        </p:nvGrpSpPr>
        <p:grpSpPr>
          <a:xfrm rot="0">
            <a:off x="5324997" y="3477704"/>
            <a:ext cx="4187099" cy="2984538"/>
            <a:chOff x="0" y="0"/>
            <a:chExt cx="950080" cy="677211"/>
          </a:xfrm>
        </p:grpSpPr>
        <p:sp>
          <p:nvSpPr>
            <p:cNvPr name="Freeform 9" id="9"/>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solidFill>
              <a:srgbClr val="123586"/>
            </a:solidFill>
          </p:spPr>
        </p:sp>
        <p:sp>
          <p:nvSpPr>
            <p:cNvPr name="TextBox 10" id="10"/>
            <p:cNvSpPr txBox="true"/>
            <p:nvPr/>
          </p:nvSpPr>
          <p:spPr>
            <a:xfrm>
              <a:off x="0" y="-38100"/>
              <a:ext cx="950080" cy="715311"/>
            </a:xfrm>
            <a:prstGeom prst="rect">
              <a:avLst/>
            </a:prstGeom>
          </p:spPr>
          <p:txBody>
            <a:bodyPr anchor="ctr" rtlCol="false" tIns="58964" lIns="58964" bIns="58964" rIns="58964"/>
            <a:lstStyle/>
            <a:p>
              <a:pPr algn="ctr">
                <a:lnSpc>
                  <a:spcPts val="2939"/>
                </a:lnSpc>
              </a:pPr>
            </a:p>
          </p:txBody>
        </p:sp>
      </p:grpSp>
      <p:grpSp>
        <p:nvGrpSpPr>
          <p:cNvPr name="Group 11" id="11"/>
          <p:cNvGrpSpPr/>
          <p:nvPr/>
        </p:nvGrpSpPr>
        <p:grpSpPr>
          <a:xfrm rot="0">
            <a:off x="5324997" y="6625345"/>
            <a:ext cx="4187099" cy="2984538"/>
            <a:chOff x="0" y="0"/>
            <a:chExt cx="950080" cy="677211"/>
          </a:xfrm>
        </p:grpSpPr>
        <p:sp>
          <p:nvSpPr>
            <p:cNvPr name="Freeform 12" id="12"/>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solidFill>
              <a:srgbClr val="3A66D6"/>
            </a:solidFill>
          </p:spPr>
        </p:sp>
        <p:sp>
          <p:nvSpPr>
            <p:cNvPr name="TextBox 13" id="13"/>
            <p:cNvSpPr txBox="true"/>
            <p:nvPr/>
          </p:nvSpPr>
          <p:spPr>
            <a:xfrm>
              <a:off x="0" y="-38100"/>
              <a:ext cx="950080" cy="715311"/>
            </a:xfrm>
            <a:prstGeom prst="rect">
              <a:avLst/>
            </a:prstGeom>
          </p:spPr>
          <p:txBody>
            <a:bodyPr anchor="ctr" rtlCol="false" tIns="58964" lIns="58964" bIns="58964" rIns="58964"/>
            <a:lstStyle/>
            <a:p>
              <a:pPr algn="ctr">
                <a:lnSpc>
                  <a:spcPts val="2939"/>
                </a:lnSpc>
              </a:pPr>
            </a:p>
          </p:txBody>
        </p:sp>
      </p:grpSp>
      <p:sp>
        <p:nvSpPr>
          <p:cNvPr name="TextBox 14" id="14"/>
          <p:cNvSpPr txBox="true"/>
          <p:nvPr/>
        </p:nvSpPr>
        <p:spPr>
          <a:xfrm rot="0">
            <a:off x="919737" y="1055796"/>
            <a:ext cx="8905894" cy="2077709"/>
          </a:xfrm>
          <a:prstGeom prst="rect">
            <a:avLst/>
          </a:prstGeom>
        </p:spPr>
        <p:txBody>
          <a:bodyPr anchor="t" rtlCol="false" tIns="0" lIns="0" bIns="0" rIns="0">
            <a:spAutoFit/>
          </a:bodyPr>
          <a:lstStyle/>
          <a:p>
            <a:pPr algn="l">
              <a:lnSpc>
                <a:spcPts val="8081"/>
              </a:lnSpc>
            </a:pPr>
            <a:r>
              <a:rPr lang="en-US" sz="7346" b="true">
                <a:solidFill>
                  <a:srgbClr val="123586"/>
                </a:solidFill>
                <a:latin typeface="Eastman Grotesque Bold"/>
                <a:ea typeface="Eastman Grotesque Bold"/>
                <a:cs typeface="Eastman Grotesque Bold"/>
                <a:sym typeface="Eastman Grotesque Bold"/>
              </a:rPr>
              <a:t>AI in Healthcare Data Security</a:t>
            </a:r>
          </a:p>
        </p:txBody>
      </p:sp>
      <p:sp>
        <p:nvSpPr>
          <p:cNvPr name="TextBox 15" id="15"/>
          <p:cNvSpPr txBox="true"/>
          <p:nvPr/>
        </p:nvSpPr>
        <p:spPr>
          <a:xfrm rot="0">
            <a:off x="1315514" y="3995086"/>
            <a:ext cx="3791322" cy="439046"/>
          </a:xfrm>
          <a:prstGeom prst="rect">
            <a:avLst/>
          </a:prstGeom>
        </p:spPr>
        <p:txBody>
          <a:bodyPr anchor="t" rtlCol="false" tIns="0" lIns="0" bIns="0" rIns="0">
            <a:spAutoFit/>
          </a:bodyPr>
          <a:lstStyle/>
          <a:p>
            <a:pPr algn="l">
              <a:lnSpc>
                <a:spcPts val="3308"/>
              </a:lnSpc>
            </a:pPr>
            <a:r>
              <a:rPr lang="en-US" sz="3007" b="true">
                <a:solidFill>
                  <a:srgbClr val="FFFFFF"/>
                </a:solidFill>
                <a:latin typeface="Eastman Grotesque Bold"/>
                <a:ea typeface="Eastman Grotesque Bold"/>
                <a:cs typeface="Eastman Grotesque Bold"/>
                <a:sym typeface="Eastman Grotesque Bold"/>
              </a:rPr>
              <a:t>Threat Detection</a:t>
            </a:r>
          </a:p>
        </p:txBody>
      </p:sp>
      <p:sp>
        <p:nvSpPr>
          <p:cNvPr name="TextBox 16" id="16"/>
          <p:cNvSpPr txBox="true"/>
          <p:nvPr/>
        </p:nvSpPr>
        <p:spPr>
          <a:xfrm rot="0">
            <a:off x="1315514" y="6873875"/>
            <a:ext cx="3791322" cy="858943"/>
          </a:xfrm>
          <a:prstGeom prst="rect">
            <a:avLst/>
          </a:prstGeom>
        </p:spPr>
        <p:txBody>
          <a:bodyPr anchor="t" rtlCol="false" tIns="0" lIns="0" bIns="0" rIns="0">
            <a:spAutoFit/>
          </a:bodyPr>
          <a:lstStyle/>
          <a:p>
            <a:pPr algn="l">
              <a:lnSpc>
                <a:spcPts val="3308"/>
              </a:lnSpc>
            </a:pPr>
            <a:r>
              <a:rPr lang="en-US" sz="3007" b="true">
                <a:solidFill>
                  <a:srgbClr val="FFFFFF"/>
                </a:solidFill>
                <a:latin typeface="Eastman Grotesque Bold"/>
                <a:ea typeface="Eastman Grotesque Bold"/>
                <a:cs typeface="Eastman Grotesque Bold"/>
                <a:sym typeface="Eastman Grotesque Bold"/>
              </a:rPr>
              <a:t>Compliance Monitoring</a:t>
            </a:r>
          </a:p>
        </p:txBody>
      </p:sp>
      <p:sp>
        <p:nvSpPr>
          <p:cNvPr name="TextBox 17" id="17"/>
          <p:cNvSpPr txBox="true"/>
          <p:nvPr/>
        </p:nvSpPr>
        <p:spPr>
          <a:xfrm rot="0">
            <a:off x="5573963" y="3995086"/>
            <a:ext cx="3791322" cy="439046"/>
          </a:xfrm>
          <a:prstGeom prst="rect">
            <a:avLst/>
          </a:prstGeom>
        </p:spPr>
        <p:txBody>
          <a:bodyPr anchor="t" rtlCol="false" tIns="0" lIns="0" bIns="0" rIns="0">
            <a:spAutoFit/>
          </a:bodyPr>
          <a:lstStyle/>
          <a:p>
            <a:pPr algn="l">
              <a:lnSpc>
                <a:spcPts val="3308"/>
              </a:lnSpc>
            </a:pPr>
            <a:r>
              <a:rPr lang="en-US" sz="3007" b="true">
                <a:solidFill>
                  <a:srgbClr val="FFFFFF"/>
                </a:solidFill>
                <a:latin typeface="Eastman Grotesque Bold"/>
                <a:ea typeface="Eastman Grotesque Bold"/>
                <a:cs typeface="Eastman Grotesque Bold"/>
                <a:sym typeface="Eastman Grotesque Bold"/>
              </a:rPr>
              <a:t>Data Encryption</a:t>
            </a:r>
          </a:p>
        </p:txBody>
      </p:sp>
      <p:sp>
        <p:nvSpPr>
          <p:cNvPr name="TextBox 18" id="18"/>
          <p:cNvSpPr txBox="true"/>
          <p:nvPr/>
        </p:nvSpPr>
        <p:spPr>
          <a:xfrm rot="0">
            <a:off x="5573963" y="6873875"/>
            <a:ext cx="3791322" cy="858943"/>
          </a:xfrm>
          <a:prstGeom prst="rect">
            <a:avLst/>
          </a:prstGeom>
        </p:spPr>
        <p:txBody>
          <a:bodyPr anchor="t" rtlCol="false" tIns="0" lIns="0" bIns="0" rIns="0">
            <a:spAutoFit/>
          </a:bodyPr>
          <a:lstStyle/>
          <a:p>
            <a:pPr algn="l">
              <a:lnSpc>
                <a:spcPts val="3308"/>
              </a:lnSpc>
            </a:pPr>
            <a:r>
              <a:rPr lang="en-US" sz="3007" b="true">
                <a:solidFill>
                  <a:srgbClr val="FFFFFF"/>
                </a:solidFill>
                <a:latin typeface="Eastman Grotesque Bold"/>
                <a:ea typeface="Eastman Grotesque Bold"/>
                <a:cs typeface="Eastman Grotesque Bold"/>
                <a:sym typeface="Eastman Grotesque Bold"/>
              </a:rPr>
              <a:t>Incident Response Automation</a:t>
            </a:r>
          </a:p>
        </p:txBody>
      </p:sp>
      <p:sp>
        <p:nvSpPr>
          <p:cNvPr name="TextBox 19" id="19"/>
          <p:cNvSpPr txBox="true"/>
          <p:nvPr/>
        </p:nvSpPr>
        <p:spPr>
          <a:xfrm rot="0">
            <a:off x="1315514" y="4615747"/>
            <a:ext cx="3488047" cy="1381269"/>
          </a:xfrm>
          <a:prstGeom prst="rect">
            <a:avLst/>
          </a:prstGeom>
        </p:spPr>
        <p:txBody>
          <a:bodyPr anchor="t" rtlCol="false" tIns="0" lIns="0" bIns="0" rIns="0">
            <a:spAutoFit/>
          </a:bodyPr>
          <a:lstStyle/>
          <a:p>
            <a:pPr algn="just">
              <a:lnSpc>
                <a:spcPts val="1840"/>
              </a:lnSpc>
            </a:pPr>
            <a:r>
              <a:rPr lang="en-US" sz="1533">
                <a:solidFill>
                  <a:srgbClr val="FFFFFF"/>
                </a:solidFill>
                <a:latin typeface="Public Sans"/>
                <a:ea typeface="Public Sans"/>
                <a:cs typeface="Public Sans"/>
                <a:sym typeface="Public Sans"/>
              </a:rPr>
              <a:t>AI systems can analyze patterns in data access and usage to identify unusual activity that may indicate a security breach. This proactive approach helps organizations respond swiftly to potential threats.</a:t>
            </a:r>
          </a:p>
        </p:txBody>
      </p:sp>
      <p:sp>
        <p:nvSpPr>
          <p:cNvPr name="TextBox 20" id="20"/>
          <p:cNvSpPr txBox="true"/>
          <p:nvPr/>
        </p:nvSpPr>
        <p:spPr>
          <a:xfrm rot="0">
            <a:off x="1315514" y="7857981"/>
            <a:ext cx="3603056" cy="1381269"/>
          </a:xfrm>
          <a:prstGeom prst="rect">
            <a:avLst/>
          </a:prstGeom>
        </p:spPr>
        <p:txBody>
          <a:bodyPr anchor="t" rtlCol="false" tIns="0" lIns="0" bIns="0" rIns="0">
            <a:spAutoFit/>
          </a:bodyPr>
          <a:lstStyle/>
          <a:p>
            <a:pPr algn="just">
              <a:lnSpc>
                <a:spcPts val="1840"/>
              </a:lnSpc>
            </a:pPr>
            <a:r>
              <a:rPr lang="en-US" sz="1533">
                <a:solidFill>
                  <a:srgbClr val="FFFFFF"/>
                </a:solidFill>
                <a:latin typeface="Public Sans"/>
                <a:ea typeface="Public Sans"/>
                <a:cs typeface="Public Sans"/>
                <a:sym typeface="Public Sans"/>
              </a:rPr>
              <a:t>AI tools help organizations maintain compliance with healthcare regulations by monitoring data handling practices. This ensures that institutions adhere to privacy standards and reduce the risk of violations.</a:t>
            </a:r>
          </a:p>
        </p:txBody>
      </p:sp>
      <p:sp>
        <p:nvSpPr>
          <p:cNvPr name="TextBox 21" id="21"/>
          <p:cNvSpPr txBox="true"/>
          <p:nvPr/>
        </p:nvSpPr>
        <p:spPr>
          <a:xfrm rot="0">
            <a:off x="5573963" y="4615747"/>
            <a:ext cx="3541442" cy="1152645"/>
          </a:xfrm>
          <a:prstGeom prst="rect">
            <a:avLst/>
          </a:prstGeom>
        </p:spPr>
        <p:txBody>
          <a:bodyPr anchor="t" rtlCol="false" tIns="0" lIns="0" bIns="0" rIns="0">
            <a:spAutoFit/>
          </a:bodyPr>
          <a:lstStyle/>
          <a:p>
            <a:pPr algn="just">
              <a:lnSpc>
                <a:spcPts val="1840"/>
              </a:lnSpc>
            </a:pPr>
            <a:r>
              <a:rPr lang="en-US" sz="1533">
                <a:solidFill>
                  <a:srgbClr val="FFFFFF"/>
                </a:solidFill>
                <a:latin typeface="Public Sans"/>
                <a:ea typeface="Public Sans"/>
                <a:cs typeface="Public Sans"/>
                <a:sym typeface="Public Sans"/>
              </a:rPr>
              <a:t>AI can assist in implementing advanced encryption techniques to protect sensitive information during transmission and storage, ensuring that patient data remains confidential.</a:t>
            </a:r>
          </a:p>
        </p:txBody>
      </p:sp>
      <p:sp>
        <p:nvSpPr>
          <p:cNvPr name="TextBox 22" id="22"/>
          <p:cNvSpPr txBox="true"/>
          <p:nvPr/>
        </p:nvSpPr>
        <p:spPr>
          <a:xfrm rot="0">
            <a:off x="5573963" y="7857981"/>
            <a:ext cx="3541442" cy="1609893"/>
          </a:xfrm>
          <a:prstGeom prst="rect">
            <a:avLst/>
          </a:prstGeom>
        </p:spPr>
        <p:txBody>
          <a:bodyPr anchor="t" rtlCol="false" tIns="0" lIns="0" bIns="0" rIns="0">
            <a:spAutoFit/>
          </a:bodyPr>
          <a:lstStyle/>
          <a:p>
            <a:pPr algn="just">
              <a:lnSpc>
                <a:spcPts val="1840"/>
              </a:lnSpc>
            </a:pPr>
            <a:r>
              <a:rPr lang="en-US" sz="1533">
                <a:solidFill>
                  <a:srgbClr val="FFFFFF"/>
                </a:solidFill>
                <a:latin typeface="Public Sans"/>
                <a:ea typeface="Public Sans"/>
                <a:cs typeface="Public Sans"/>
                <a:sym typeface="Public Sans"/>
              </a:rPr>
              <a:t>In the event of a security incident, AI can automate responses to mitigate damage. This includes isolating affected systems and alerting IT personnel, thereby minimizing downtime and protecting patient information.</a:t>
            </a:r>
          </a:p>
        </p:txBody>
      </p:sp>
      <p:sp>
        <p:nvSpPr>
          <p:cNvPr name="Freeform 23" id="23"/>
          <p:cNvSpPr/>
          <p:nvPr/>
        </p:nvSpPr>
        <p:spPr>
          <a:xfrm flipH="true" flipV="true" rot="0">
            <a:off x="12674432" y="-237817"/>
            <a:ext cx="9620767" cy="9705691"/>
          </a:xfrm>
          <a:custGeom>
            <a:avLst/>
            <a:gdLst/>
            <a:ahLst/>
            <a:cxnLst/>
            <a:rect r="r" b="b" t="t" l="l"/>
            <a:pathLst>
              <a:path h="9705691" w="9620767">
                <a:moveTo>
                  <a:pt x="9620767" y="9705691"/>
                </a:moveTo>
                <a:lnTo>
                  <a:pt x="0" y="9705691"/>
                </a:lnTo>
                <a:lnTo>
                  <a:pt x="0" y="0"/>
                </a:lnTo>
                <a:lnTo>
                  <a:pt x="9620767" y="0"/>
                </a:lnTo>
                <a:lnTo>
                  <a:pt x="9620767" y="9705691"/>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24" id="24"/>
          <p:cNvGrpSpPr/>
          <p:nvPr/>
        </p:nvGrpSpPr>
        <p:grpSpPr>
          <a:xfrm rot="0">
            <a:off x="10553577" y="2432779"/>
            <a:ext cx="6762873" cy="676287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27774" t="0" r="-50003" b="0"/>
              </a:stretch>
            </a:blipFill>
            <a:ln w="190500" cap="sq">
              <a:solidFill>
                <a:srgbClr val="517DED"/>
              </a:solidFill>
              <a:prstDash val="solid"/>
              <a:miter/>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979572" cy="10287000"/>
            <a:chOff x="0" y="0"/>
            <a:chExt cx="1838241" cy="2709333"/>
          </a:xfrm>
        </p:grpSpPr>
        <p:sp>
          <p:nvSpPr>
            <p:cNvPr name="Freeform 3" id="3"/>
            <p:cNvSpPr/>
            <p:nvPr/>
          </p:nvSpPr>
          <p:spPr>
            <a:xfrm flipH="false" flipV="false" rot="0">
              <a:off x="0" y="0"/>
              <a:ext cx="1838241" cy="2709333"/>
            </a:xfrm>
            <a:custGeom>
              <a:avLst/>
              <a:gdLst/>
              <a:ahLst/>
              <a:cxnLst/>
              <a:rect r="r" b="b" t="t" l="l"/>
              <a:pathLst>
                <a:path h="2709333" w="1838241">
                  <a:moveTo>
                    <a:pt x="0" y="0"/>
                  </a:moveTo>
                  <a:lnTo>
                    <a:pt x="1838241" y="0"/>
                  </a:lnTo>
                  <a:lnTo>
                    <a:pt x="1838241" y="2709333"/>
                  </a:lnTo>
                  <a:lnTo>
                    <a:pt x="0" y="2709333"/>
                  </a:lnTo>
                  <a:close/>
                </a:path>
              </a:pathLst>
            </a:custGeom>
            <a:solidFill>
              <a:srgbClr val="123586"/>
            </a:solidFill>
          </p:spPr>
        </p:sp>
        <p:sp>
          <p:nvSpPr>
            <p:cNvPr name="TextBox 4" id="4"/>
            <p:cNvSpPr txBox="true"/>
            <p:nvPr/>
          </p:nvSpPr>
          <p:spPr>
            <a:xfrm>
              <a:off x="0" y="-38100"/>
              <a:ext cx="1838241" cy="2747433"/>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0" y="0"/>
            <a:ext cx="3976488" cy="10287000"/>
            <a:chOff x="0" y="0"/>
            <a:chExt cx="1047305" cy="2709333"/>
          </a:xfrm>
        </p:grpSpPr>
        <p:sp>
          <p:nvSpPr>
            <p:cNvPr name="Freeform 6" id="6"/>
            <p:cNvSpPr/>
            <p:nvPr/>
          </p:nvSpPr>
          <p:spPr>
            <a:xfrm flipH="false" flipV="false" rot="0">
              <a:off x="0" y="0"/>
              <a:ext cx="1047305" cy="2709333"/>
            </a:xfrm>
            <a:custGeom>
              <a:avLst/>
              <a:gdLst/>
              <a:ahLst/>
              <a:cxnLst/>
              <a:rect r="r" b="b" t="t" l="l"/>
              <a:pathLst>
                <a:path h="2709333" w="1047305">
                  <a:moveTo>
                    <a:pt x="0" y="0"/>
                  </a:moveTo>
                  <a:lnTo>
                    <a:pt x="1047305" y="0"/>
                  </a:lnTo>
                  <a:lnTo>
                    <a:pt x="1047305" y="2709333"/>
                  </a:lnTo>
                  <a:lnTo>
                    <a:pt x="0" y="2709333"/>
                  </a:lnTo>
                  <a:close/>
                </a:path>
              </a:pathLst>
            </a:custGeom>
            <a:solidFill>
              <a:srgbClr val="517DED"/>
            </a:solidFill>
          </p:spPr>
        </p:sp>
        <p:sp>
          <p:nvSpPr>
            <p:cNvPr name="TextBox 7" id="7"/>
            <p:cNvSpPr txBox="true"/>
            <p:nvPr/>
          </p:nvSpPr>
          <p:spPr>
            <a:xfrm>
              <a:off x="0" y="-38100"/>
              <a:ext cx="1047305" cy="2747433"/>
            </a:xfrm>
            <a:prstGeom prst="rect">
              <a:avLst/>
            </a:prstGeom>
          </p:spPr>
          <p:txBody>
            <a:bodyPr anchor="ctr" rtlCol="false" tIns="50800" lIns="50800" bIns="50800" rIns="50800"/>
            <a:lstStyle/>
            <a:p>
              <a:pPr algn="ctr">
                <a:lnSpc>
                  <a:spcPts val="2939"/>
                </a:lnSpc>
              </a:pPr>
            </a:p>
          </p:txBody>
        </p:sp>
      </p:grpSp>
      <p:grpSp>
        <p:nvGrpSpPr>
          <p:cNvPr name="Group 8" id="8"/>
          <p:cNvGrpSpPr/>
          <p:nvPr/>
        </p:nvGrpSpPr>
        <p:grpSpPr>
          <a:xfrm rot="0">
            <a:off x="0" y="1348570"/>
            <a:ext cx="7909730" cy="79097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38626" t="0" r="-38626" b="0"/>
              </a:stretch>
            </a:blipFill>
            <a:ln w="190500" cap="sq">
              <a:solidFill>
                <a:srgbClr val="517DED"/>
              </a:solidFill>
              <a:prstDash val="solid"/>
              <a:miter/>
            </a:ln>
          </p:spPr>
        </p:sp>
      </p:grpSp>
      <p:sp>
        <p:nvSpPr>
          <p:cNvPr name="TextBox 10" id="10"/>
          <p:cNvSpPr txBox="true"/>
          <p:nvPr/>
        </p:nvSpPr>
        <p:spPr>
          <a:xfrm rot="0">
            <a:off x="8246236" y="1152918"/>
            <a:ext cx="8955914" cy="1982152"/>
          </a:xfrm>
          <a:prstGeom prst="rect">
            <a:avLst/>
          </a:prstGeom>
        </p:spPr>
        <p:txBody>
          <a:bodyPr anchor="t" rtlCol="false" tIns="0" lIns="0" bIns="0" rIns="0">
            <a:spAutoFit/>
          </a:bodyPr>
          <a:lstStyle/>
          <a:p>
            <a:pPr algn="l">
              <a:lnSpc>
                <a:spcPts val="7685"/>
              </a:lnSpc>
            </a:pPr>
            <a:r>
              <a:rPr lang="en-US" sz="6986" b="true">
                <a:solidFill>
                  <a:srgbClr val="123586"/>
                </a:solidFill>
                <a:latin typeface="Eastman Grotesque Bold"/>
                <a:ea typeface="Eastman Grotesque Bold"/>
                <a:cs typeface="Eastman Grotesque Bold"/>
                <a:sym typeface="Eastman Grotesque Bold"/>
              </a:rPr>
              <a:t>AI in Training and Development</a:t>
            </a:r>
          </a:p>
        </p:txBody>
      </p:sp>
      <p:sp>
        <p:nvSpPr>
          <p:cNvPr name="TextBox 11" id="11"/>
          <p:cNvSpPr txBox="true"/>
          <p:nvPr/>
        </p:nvSpPr>
        <p:spPr>
          <a:xfrm rot="0">
            <a:off x="8246236" y="3399391"/>
            <a:ext cx="8926746" cy="2066925"/>
          </a:xfrm>
          <a:prstGeom prst="rect">
            <a:avLst/>
          </a:prstGeom>
        </p:spPr>
        <p:txBody>
          <a:bodyPr anchor="t" rtlCol="false" tIns="0" lIns="0" bIns="0" rIns="0">
            <a:spAutoFit/>
          </a:bodyPr>
          <a:lstStyle/>
          <a:p>
            <a:pPr algn="just">
              <a:lnSpc>
                <a:spcPts val="2759"/>
              </a:lnSpc>
            </a:pPr>
            <a:r>
              <a:rPr lang="en-US" sz="2299">
                <a:solidFill>
                  <a:srgbClr val="000000"/>
                </a:solidFill>
                <a:latin typeface="Public Sans"/>
                <a:ea typeface="Public Sans"/>
                <a:cs typeface="Public Sans"/>
                <a:sym typeface="Public Sans"/>
              </a:rPr>
              <a:t>Artificial Intelligence is reshaping training and development within the healthcare sector by providing innovative tools and resources that enhance learning experiences for healthcare professionals. This technology facilitates ongoing education and skills development, ensuring that staff are equipped with the latest knowledge and techniques.</a:t>
            </a:r>
          </a:p>
        </p:txBody>
      </p:sp>
      <p:grpSp>
        <p:nvGrpSpPr>
          <p:cNvPr name="Group 12" id="12"/>
          <p:cNvGrpSpPr/>
          <p:nvPr/>
        </p:nvGrpSpPr>
        <p:grpSpPr>
          <a:xfrm rot="0">
            <a:off x="8246236" y="5875891"/>
            <a:ext cx="8955914" cy="1805779"/>
            <a:chOff x="0" y="0"/>
            <a:chExt cx="2032156" cy="409743"/>
          </a:xfrm>
        </p:grpSpPr>
        <p:sp>
          <p:nvSpPr>
            <p:cNvPr name="Freeform 13" id="13"/>
            <p:cNvSpPr/>
            <p:nvPr/>
          </p:nvSpPr>
          <p:spPr>
            <a:xfrm flipH="false" flipV="false" rot="0">
              <a:off x="0" y="0"/>
              <a:ext cx="2032156" cy="409743"/>
            </a:xfrm>
            <a:custGeom>
              <a:avLst/>
              <a:gdLst/>
              <a:ahLst/>
              <a:cxnLst/>
              <a:rect r="r" b="b" t="t" l="l"/>
              <a:pathLst>
                <a:path h="409743" w="2032156">
                  <a:moveTo>
                    <a:pt x="0" y="0"/>
                  </a:moveTo>
                  <a:lnTo>
                    <a:pt x="2032156" y="0"/>
                  </a:lnTo>
                  <a:lnTo>
                    <a:pt x="2032156" y="409743"/>
                  </a:lnTo>
                  <a:lnTo>
                    <a:pt x="0" y="409743"/>
                  </a:lnTo>
                  <a:close/>
                </a:path>
              </a:pathLst>
            </a:custGeom>
            <a:solidFill>
              <a:srgbClr val="123586"/>
            </a:solidFill>
          </p:spPr>
        </p:sp>
        <p:sp>
          <p:nvSpPr>
            <p:cNvPr name="TextBox 14" id="14"/>
            <p:cNvSpPr txBox="true"/>
            <p:nvPr/>
          </p:nvSpPr>
          <p:spPr>
            <a:xfrm>
              <a:off x="0" y="-38100"/>
              <a:ext cx="2032156" cy="447843"/>
            </a:xfrm>
            <a:prstGeom prst="rect">
              <a:avLst/>
            </a:prstGeom>
          </p:spPr>
          <p:txBody>
            <a:bodyPr anchor="ctr" rtlCol="false" tIns="58964" lIns="58964" bIns="58964" rIns="58964"/>
            <a:lstStyle/>
            <a:p>
              <a:pPr algn="ctr">
                <a:lnSpc>
                  <a:spcPts val="2939"/>
                </a:lnSpc>
              </a:pPr>
            </a:p>
          </p:txBody>
        </p:sp>
      </p:grpSp>
      <p:sp>
        <p:nvSpPr>
          <p:cNvPr name="TextBox 15" id="15"/>
          <p:cNvSpPr txBox="true"/>
          <p:nvPr/>
        </p:nvSpPr>
        <p:spPr>
          <a:xfrm rot="0">
            <a:off x="8654922" y="6086132"/>
            <a:ext cx="8361843" cy="439046"/>
          </a:xfrm>
          <a:prstGeom prst="rect">
            <a:avLst/>
          </a:prstGeom>
        </p:spPr>
        <p:txBody>
          <a:bodyPr anchor="t" rtlCol="false" tIns="0" lIns="0" bIns="0" rIns="0">
            <a:spAutoFit/>
          </a:bodyPr>
          <a:lstStyle/>
          <a:p>
            <a:pPr algn="l">
              <a:lnSpc>
                <a:spcPts val="3308"/>
              </a:lnSpc>
            </a:pPr>
            <a:r>
              <a:rPr lang="en-US" sz="3007" b="true">
                <a:solidFill>
                  <a:srgbClr val="FFFFFF"/>
                </a:solidFill>
                <a:latin typeface="Eastman Grotesque Bold"/>
                <a:ea typeface="Eastman Grotesque Bold"/>
                <a:cs typeface="Eastman Grotesque Bold"/>
                <a:sym typeface="Eastman Grotesque Bold"/>
              </a:rPr>
              <a:t>Simulated Training Environments</a:t>
            </a:r>
          </a:p>
        </p:txBody>
      </p:sp>
      <p:sp>
        <p:nvSpPr>
          <p:cNvPr name="TextBox 16" id="16"/>
          <p:cNvSpPr txBox="true"/>
          <p:nvPr/>
        </p:nvSpPr>
        <p:spPr>
          <a:xfrm rot="0">
            <a:off x="8654922" y="6628999"/>
            <a:ext cx="8361843" cy="866775"/>
          </a:xfrm>
          <a:prstGeom prst="rect">
            <a:avLst/>
          </a:prstGeom>
        </p:spPr>
        <p:txBody>
          <a:bodyPr anchor="t" rtlCol="false" tIns="0" lIns="0" bIns="0" rIns="0">
            <a:spAutoFit/>
          </a:bodyPr>
          <a:lstStyle/>
          <a:p>
            <a:pPr algn="l">
              <a:lnSpc>
                <a:spcPts val="2320"/>
              </a:lnSpc>
            </a:pPr>
            <a:r>
              <a:rPr lang="en-US" sz="1933">
                <a:solidFill>
                  <a:srgbClr val="FFFFFF"/>
                </a:solidFill>
                <a:latin typeface="Public Sans"/>
                <a:ea typeface="Public Sans"/>
                <a:cs typeface="Public Sans"/>
                <a:sym typeface="Public Sans"/>
              </a:rPr>
              <a:t>AI-powered simulations create realistic training scenarios for healthcare professionals, allowing them to practice skills and decision-making in a safe environment without risking patient safety.</a:t>
            </a:r>
          </a:p>
        </p:txBody>
      </p:sp>
      <p:grpSp>
        <p:nvGrpSpPr>
          <p:cNvPr name="Group 17" id="17"/>
          <p:cNvGrpSpPr/>
          <p:nvPr/>
        </p:nvGrpSpPr>
        <p:grpSpPr>
          <a:xfrm rot="0">
            <a:off x="8246236" y="7866932"/>
            <a:ext cx="8955914" cy="1805779"/>
            <a:chOff x="0" y="0"/>
            <a:chExt cx="2032156" cy="409743"/>
          </a:xfrm>
        </p:grpSpPr>
        <p:sp>
          <p:nvSpPr>
            <p:cNvPr name="Freeform 18" id="18"/>
            <p:cNvSpPr/>
            <p:nvPr/>
          </p:nvSpPr>
          <p:spPr>
            <a:xfrm flipH="false" flipV="false" rot="0">
              <a:off x="0" y="0"/>
              <a:ext cx="2032156" cy="409743"/>
            </a:xfrm>
            <a:custGeom>
              <a:avLst/>
              <a:gdLst/>
              <a:ahLst/>
              <a:cxnLst/>
              <a:rect r="r" b="b" t="t" l="l"/>
              <a:pathLst>
                <a:path h="409743" w="2032156">
                  <a:moveTo>
                    <a:pt x="0" y="0"/>
                  </a:moveTo>
                  <a:lnTo>
                    <a:pt x="2032156" y="0"/>
                  </a:lnTo>
                  <a:lnTo>
                    <a:pt x="2032156" y="409743"/>
                  </a:lnTo>
                  <a:lnTo>
                    <a:pt x="0" y="409743"/>
                  </a:lnTo>
                  <a:close/>
                </a:path>
              </a:pathLst>
            </a:custGeom>
            <a:solidFill>
              <a:srgbClr val="123586"/>
            </a:solidFill>
          </p:spPr>
        </p:sp>
        <p:sp>
          <p:nvSpPr>
            <p:cNvPr name="TextBox 19" id="19"/>
            <p:cNvSpPr txBox="true"/>
            <p:nvPr/>
          </p:nvSpPr>
          <p:spPr>
            <a:xfrm>
              <a:off x="0" y="-38100"/>
              <a:ext cx="2032156" cy="447843"/>
            </a:xfrm>
            <a:prstGeom prst="rect">
              <a:avLst/>
            </a:prstGeom>
          </p:spPr>
          <p:txBody>
            <a:bodyPr anchor="ctr" rtlCol="false" tIns="58964" lIns="58964" bIns="58964" rIns="58964"/>
            <a:lstStyle/>
            <a:p>
              <a:pPr algn="ctr">
                <a:lnSpc>
                  <a:spcPts val="2939"/>
                </a:lnSpc>
              </a:pPr>
            </a:p>
          </p:txBody>
        </p:sp>
      </p:grpSp>
      <p:sp>
        <p:nvSpPr>
          <p:cNvPr name="TextBox 20" id="20"/>
          <p:cNvSpPr txBox="true"/>
          <p:nvPr/>
        </p:nvSpPr>
        <p:spPr>
          <a:xfrm rot="0">
            <a:off x="8654922" y="8081720"/>
            <a:ext cx="8361843" cy="439046"/>
          </a:xfrm>
          <a:prstGeom prst="rect">
            <a:avLst/>
          </a:prstGeom>
        </p:spPr>
        <p:txBody>
          <a:bodyPr anchor="t" rtlCol="false" tIns="0" lIns="0" bIns="0" rIns="0">
            <a:spAutoFit/>
          </a:bodyPr>
          <a:lstStyle/>
          <a:p>
            <a:pPr algn="l">
              <a:lnSpc>
                <a:spcPts val="3308"/>
              </a:lnSpc>
            </a:pPr>
            <a:r>
              <a:rPr lang="en-US" sz="3007" b="true">
                <a:solidFill>
                  <a:srgbClr val="FFFFFF"/>
                </a:solidFill>
                <a:latin typeface="Eastman Grotesque Bold"/>
                <a:ea typeface="Eastman Grotesque Bold"/>
                <a:cs typeface="Eastman Grotesque Bold"/>
                <a:sym typeface="Eastman Grotesque Bold"/>
              </a:rPr>
              <a:t>Personalized Learning Paths</a:t>
            </a:r>
          </a:p>
        </p:txBody>
      </p:sp>
      <p:sp>
        <p:nvSpPr>
          <p:cNvPr name="TextBox 21" id="21"/>
          <p:cNvSpPr txBox="true"/>
          <p:nvPr/>
        </p:nvSpPr>
        <p:spPr>
          <a:xfrm rot="0">
            <a:off x="8654922" y="8620041"/>
            <a:ext cx="8361843" cy="866775"/>
          </a:xfrm>
          <a:prstGeom prst="rect">
            <a:avLst/>
          </a:prstGeom>
        </p:spPr>
        <p:txBody>
          <a:bodyPr anchor="t" rtlCol="false" tIns="0" lIns="0" bIns="0" rIns="0">
            <a:spAutoFit/>
          </a:bodyPr>
          <a:lstStyle/>
          <a:p>
            <a:pPr algn="l">
              <a:lnSpc>
                <a:spcPts val="2320"/>
              </a:lnSpc>
            </a:pPr>
            <a:r>
              <a:rPr lang="en-US" sz="1933">
                <a:solidFill>
                  <a:srgbClr val="FFFFFF"/>
                </a:solidFill>
                <a:latin typeface="Public Sans"/>
                <a:ea typeface="Public Sans"/>
                <a:cs typeface="Public Sans"/>
                <a:sym typeface="Public Sans"/>
              </a:rPr>
              <a:t>AI can assess individual learning needs and create tailored training programs that match each professional’s skill level and career goals, promoting more effective learning outcomes.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7483" y="6822235"/>
            <a:ext cx="7774730" cy="2716648"/>
            <a:chOff x="0" y="0"/>
            <a:chExt cx="1807493" cy="631575"/>
          </a:xfrm>
        </p:grpSpPr>
        <p:sp>
          <p:nvSpPr>
            <p:cNvPr name="Freeform 3" id="3"/>
            <p:cNvSpPr/>
            <p:nvPr/>
          </p:nvSpPr>
          <p:spPr>
            <a:xfrm flipH="false" flipV="false" rot="0">
              <a:off x="0" y="0"/>
              <a:ext cx="1807493" cy="631575"/>
            </a:xfrm>
            <a:custGeom>
              <a:avLst/>
              <a:gdLst/>
              <a:ahLst/>
              <a:cxnLst/>
              <a:rect r="r" b="b" t="t" l="l"/>
              <a:pathLst>
                <a:path h="631575" w="1807493">
                  <a:moveTo>
                    <a:pt x="0" y="0"/>
                  </a:moveTo>
                  <a:lnTo>
                    <a:pt x="1807493" y="0"/>
                  </a:lnTo>
                  <a:lnTo>
                    <a:pt x="1807493" y="631575"/>
                  </a:lnTo>
                  <a:lnTo>
                    <a:pt x="0" y="631575"/>
                  </a:lnTo>
                  <a:close/>
                </a:path>
              </a:pathLst>
            </a:custGeom>
            <a:solidFill>
              <a:srgbClr val="123586"/>
            </a:solidFill>
          </p:spPr>
        </p:sp>
        <p:sp>
          <p:nvSpPr>
            <p:cNvPr name="TextBox 4" id="4"/>
            <p:cNvSpPr txBox="true"/>
            <p:nvPr/>
          </p:nvSpPr>
          <p:spPr>
            <a:xfrm>
              <a:off x="0" y="-38100"/>
              <a:ext cx="1807493" cy="669675"/>
            </a:xfrm>
            <a:prstGeom prst="rect">
              <a:avLst/>
            </a:prstGeom>
          </p:spPr>
          <p:txBody>
            <a:bodyPr anchor="ctr" rtlCol="false" tIns="58964" lIns="58964" bIns="58964" rIns="58964"/>
            <a:lstStyle/>
            <a:p>
              <a:pPr algn="ctr">
                <a:lnSpc>
                  <a:spcPts val="2939"/>
                </a:lnSpc>
              </a:pPr>
            </a:p>
          </p:txBody>
        </p:sp>
      </p:grpSp>
      <p:grpSp>
        <p:nvGrpSpPr>
          <p:cNvPr name="Group 5" id="5"/>
          <p:cNvGrpSpPr/>
          <p:nvPr/>
        </p:nvGrpSpPr>
        <p:grpSpPr>
          <a:xfrm rot="0">
            <a:off x="13819073" y="0"/>
            <a:ext cx="4395093" cy="10287000"/>
            <a:chOff x="0" y="0"/>
            <a:chExt cx="1157555" cy="2709333"/>
          </a:xfrm>
        </p:grpSpPr>
        <p:sp>
          <p:nvSpPr>
            <p:cNvPr name="Freeform 6" id="6"/>
            <p:cNvSpPr/>
            <p:nvPr/>
          </p:nvSpPr>
          <p:spPr>
            <a:xfrm flipH="false" flipV="false" rot="0">
              <a:off x="0" y="0"/>
              <a:ext cx="1157555" cy="2709333"/>
            </a:xfrm>
            <a:custGeom>
              <a:avLst/>
              <a:gdLst/>
              <a:ahLst/>
              <a:cxnLst/>
              <a:rect r="r" b="b" t="t" l="l"/>
              <a:pathLst>
                <a:path h="2709333" w="1157555">
                  <a:moveTo>
                    <a:pt x="0" y="0"/>
                  </a:moveTo>
                  <a:lnTo>
                    <a:pt x="1157555" y="0"/>
                  </a:lnTo>
                  <a:lnTo>
                    <a:pt x="1157555" y="2709333"/>
                  </a:lnTo>
                  <a:lnTo>
                    <a:pt x="0" y="2709333"/>
                  </a:lnTo>
                  <a:close/>
                </a:path>
              </a:pathLst>
            </a:custGeom>
            <a:solidFill>
              <a:srgbClr val="517DED"/>
            </a:solidFill>
          </p:spPr>
        </p:sp>
        <p:sp>
          <p:nvSpPr>
            <p:cNvPr name="TextBox 7" id="7"/>
            <p:cNvSpPr txBox="true"/>
            <p:nvPr/>
          </p:nvSpPr>
          <p:spPr>
            <a:xfrm>
              <a:off x="0" y="-38100"/>
              <a:ext cx="1157555" cy="2747433"/>
            </a:xfrm>
            <a:prstGeom prst="rect">
              <a:avLst/>
            </a:prstGeom>
          </p:spPr>
          <p:txBody>
            <a:bodyPr anchor="ctr" rtlCol="false" tIns="50800" lIns="50800" bIns="50800" rIns="50800"/>
            <a:lstStyle/>
            <a:p>
              <a:pPr algn="ctr">
                <a:lnSpc>
                  <a:spcPts val="2939"/>
                </a:lnSpc>
              </a:pPr>
            </a:p>
          </p:txBody>
        </p:sp>
      </p:grpSp>
      <p:grpSp>
        <p:nvGrpSpPr>
          <p:cNvPr name="Group 8" id="8"/>
          <p:cNvGrpSpPr/>
          <p:nvPr/>
        </p:nvGrpSpPr>
        <p:grpSpPr>
          <a:xfrm rot="0">
            <a:off x="8845866" y="6822235"/>
            <a:ext cx="7774730" cy="2716648"/>
            <a:chOff x="0" y="0"/>
            <a:chExt cx="1807493" cy="631575"/>
          </a:xfrm>
        </p:grpSpPr>
        <p:sp>
          <p:nvSpPr>
            <p:cNvPr name="Freeform 9" id="9"/>
            <p:cNvSpPr/>
            <p:nvPr/>
          </p:nvSpPr>
          <p:spPr>
            <a:xfrm flipH="false" flipV="false" rot="0">
              <a:off x="0" y="0"/>
              <a:ext cx="1807493" cy="631575"/>
            </a:xfrm>
            <a:custGeom>
              <a:avLst/>
              <a:gdLst/>
              <a:ahLst/>
              <a:cxnLst/>
              <a:rect r="r" b="b" t="t" l="l"/>
              <a:pathLst>
                <a:path h="631575" w="1807493">
                  <a:moveTo>
                    <a:pt x="0" y="0"/>
                  </a:moveTo>
                  <a:lnTo>
                    <a:pt x="1807493" y="0"/>
                  </a:lnTo>
                  <a:lnTo>
                    <a:pt x="1807493" y="631575"/>
                  </a:lnTo>
                  <a:lnTo>
                    <a:pt x="0" y="631575"/>
                  </a:lnTo>
                  <a:close/>
                </a:path>
              </a:pathLst>
            </a:custGeom>
            <a:solidFill>
              <a:srgbClr val="123586"/>
            </a:solidFill>
          </p:spPr>
        </p:sp>
        <p:sp>
          <p:nvSpPr>
            <p:cNvPr name="TextBox 10" id="10"/>
            <p:cNvSpPr txBox="true"/>
            <p:nvPr/>
          </p:nvSpPr>
          <p:spPr>
            <a:xfrm>
              <a:off x="0" y="-38100"/>
              <a:ext cx="1807493" cy="669675"/>
            </a:xfrm>
            <a:prstGeom prst="rect">
              <a:avLst/>
            </a:prstGeom>
          </p:spPr>
          <p:txBody>
            <a:bodyPr anchor="ctr" rtlCol="false" tIns="58964" lIns="58964" bIns="58964" rIns="58964"/>
            <a:lstStyle/>
            <a:p>
              <a:pPr algn="ctr">
                <a:lnSpc>
                  <a:spcPts val="2939"/>
                </a:lnSpc>
              </a:pPr>
            </a:p>
          </p:txBody>
        </p:sp>
      </p:grpSp>
      <p:sp>
        <p:nvSpPr>
          <p:cNvPr name="TextBox 11" id="11"/>
          <p:cNvSpPr txBox="true"/>
          <p:nvPr/>
        </p:nvSpPr>
        <p:spPr>
          <a:xfrm rot="0">
            <a:off x="867483" y="1905945"/>
            <a:ext cx="7774730" cy="2894655"/>
          </a:xfrm>
          <a:prstGeom prst="rect">
            <a:avLst/>
          </a:prstGeom>
        </p:spPr>
        <p:txBody>
          <a:bodyPr anchor="t" rtlCol="false" tIns="0" lIns="0" bIns="0" rIns="0">
            <a:spAutoFit/>
          </a:bodyPr>
          <a:lstStyle/>
          <a:p>
            <a:pPr algn="l">
              <a:lnSpc>
                <a:spcPts val="7500"/>
              </a:lnSpc>
            </a:pPr>
            <a:r>
              <a:rPr lang="en-US" sz="6818" b="true">
                <a:solidFill>
                  <a:srgbClr val="123586"/>
                </a:solidFill>
                <a:latin typeface="Eastman Grotesque Bold"/>
                <a:ea typeface="Eastman Grotesque Bold"/>
                <a:cs typeface="Eastman Grotesque Bold"/>
                <a:sym typeface="Eastman Grotesque Bold"/>
              </a:rPr>
              <a:t>Challenges and Considerations of AI in Healthcare</a:t>
            </a:r>
          </a:p>
        </p:txBody>
      </p:sp>
      <p:sp>
        <p:nvSpPr>
          <p:cNvPr name="TextBox 12" id="12"/>
          <p:cNvSpPr txBox="true"/>
          <p:nvPr/>
        </p:nvSpPr>
        <p:spPr>
          <a:xfrm rot="0">
            <a:off x="867483" y="5143500"/>
            <a:ext cx="10330423" cy="1338700"/>
          </a:xfrm>
          <a:prstGeom prst="rect">
            <a:avLst/>
          </a:prstGeom>
        </p:spPr>
        <p:txBody>
          <a:bodyPr anchor="t" rtlCol="false" tIns="0" lIns="0" bIns="0" rIns="0">
            <a:spAutoFit/>
          </a:bodyPr>
          <a:lstStyle/>
          <a:p>
            <a:pPr algn="just">
              <a:lnSpc>
                <a:spcPts val="2693"/>
              </a:lnSpc>
            </a:pPr>
            <a:r>
              <a:rPr lang="en-US" sz="2244">
                <a:solidFill>
                  <a:srgbClr val="000000"/>
                </a:solidFill>
                <a:latin typeface="Public Sans"/>
                <a:ea typeface="Public Sans"/>
                <a:cs typeface="Public Sans"/>
                <a:sym typeface="Public Sans"/>
              </a:rPr>
              <a:t>While Artificial Intelligence offers numerous benefits to the healthcare sector, it also presents several challenges and considerations that must be addressed to ensure its successful implementation. Understanding these issues is essential for optimizing AI's impact on patient care.</a:t>
            </a:r>
          </a:p>
        </p:txBody>
      </p:sp>
      <p:sp>
        <p:nvSpPr>
          <p:cNvPr name="TextBox 13" id="13"/>
          <p:cNvSpPr txBox="true"/>
          <p:nvPr/>
        </p:nvSpPr>
        <p:spPr>
          <a:xfrm rot="0">
            <a:off x="1199997" y="7188039"/>
            <a:ext cx="6857698" cy="529073"/>
          </a:xfrm>
          <a:prstGeom prst="rect">
            <a:avLst/>
          </a:prstGeom>
        </p:spPr>
        <p:txBody>
          <a:bodyPr anchor="t" rtlCol="false" tIns="0" lIns="0" bIns="0" rIns="0">
            <a:spAutoFit/>
          </a:bodyPr>
          <a:lstStyle/>
          <a:p>
            <a:pPr algn="l">
              <a:lnSpc>
                <a:spcPts val="4098"/>
              </a:lnSpc>
            </a:pPr>
            <a:r>
              <a:rPr lang="en-US" sz="3726" b="true">
                <a:solidFill>
                  <a:srgbClr val="FFFFFF"/>
                </a:solidFill>
                <a:latin typeface="Eastman Grotesque Bold"/>
                <a:ea typeface="Eastman Grotesque Bold"/>
                <a:cs typeface="Eastman Grotesque Bold"/>
                <a:sym typeface="Eastman Grotesque Bold"/>
              </a:rPr>
              <a:t>Data Privacy and Security</a:t>
            </a:r>
          </a:p>
        </p:txBody>
      </p:sp>
      <p:sp>
        <p:nvSpPr>
          <p:cNvPr name="TextBox 14" id="14"/>
          <p:cNvSpPr txBox="true"/>
          <p:nvPr/>
        </p:nvSpPr>
        <p:spPr>
          <a:xfrm rot="0">
            <a:off x="9178380" y="7188039"/>
            <a:ext cx="6857698" cy="529073"/>
          </a:xfrm>
          <a:prstGeom prst="rect">
            <a:avLst/>
          </a:prstGeom>
        </p:spPr>
        <p:txBody>
          <a:bodyPr anchor="t" rtlCol="false" tIns="0" lIns="0" bIns="0" rIns="0">
            <a:spAutoFit/>
          </a:bodyPr>
          <a:lstStyle/>
          <a:p>
            <a:pPr algn="l">
              <a:lnSpc>
                <a:spcPts val="4098"/>
              </a:lnSpc>
            </a:pPr>
            <a:r>
              <a:rPr lang="en-US" sz="3726" b="true">
                <a:solidFill>
                  <a:srgbClr val="FFFFFF"/>
                </a:solidFill>
                <a:latin typeface="Eastman Grotesque Bold"/>
                <a:ea typeface="Eastman Grotesque Bold"/>
                <a:cs typeface="Eastman Grotesque Bold"/>
                <a:sym typeface="Eastman Grotesque Bold"/>
              </a:rPr>
              <a:t>Regulatory Compliance</a:t>
            </a:r>
          </a:p>
        </p:txBody>
      </p:sp>
      <p:sp>
        <p:nvSpPr>
          <p:cNvPr name="TextBox 15" id="15"/>
          <p:cNvSpPr txBox="true"/>
          <p:nvPr/>
        </p:nvSpPr>
        <p:spPr>
          <a:xfrm rot="0">
            <a:off x="1199997" y="7952864"/>
            <a:ext cx="7196630" cy="1260455"/>
          </a:xfrm>
          <a:prstGeom prst="rect">
            <a:avLst/>
          </a:prstGeom>
        </p:spPr>
        <p:txBody>
          <a:bodyPr anchor="t" rtlCol="false" tIns="0" lIns="0" bIns="0" rIns="0">
            <a:spAutoFit/>
          </a:bodyPr>
          <a:lstStyle/>
          <a:p>
            <a:pPr algn="l">
              <a:lnSpc>
                <a:spcPts val="2490"/>
              </a:lnSpc>
            </a:pPr>
            <a:r>
              <a:rPr lang="en-US" sz="2075">
                <a:solidFill>
                  <a:srgbClr val="FFFFFF"/>
                </a:solidFill>
                <a:latin typeface="Public Sans"/>
                <a:ea typeface="Public Sans"/>
                <a:cs typeface="Public Sans"/>
                <a:sym typeface="Public Sans"/>
              </a:rPr>
              <a:t>Protecting sensitive patient information is paramount. Healthcare organizations must implement robust data security measures to prevent breaches and ensure compliance with regulations.</a:t>
            </a:r>
          </a:p>
        </p:txBody>
      </p:sp>
      <p:sp>
        <p:nvSpPr>
          <p:cNvPr name="TextBox 16" id="16"/>
          <p:cNvSpPr txBox="true"/>
          <p:nvPr/>
        </p:nvSpPr>
        <p:spPr>
          <a:xfrm rot="0">
            <a:off x="9178380" y="7952864"/>
            <a:ext cx="7196630" cy="1260455"/>
          </a:xfrm>
          <a:prstGeom prst="rect">
            <a:avLst/>
          </a:prstGeom>
        </p:spPr>
        <p:txBody>
          <a:bodyPr anchor="t" rtlCol="false" tIns="0" lIns="0" bIns="0" rIns="0">
            <a:spAutoFit/>
          </a:bodyPr>
          <a:lstStyle/>
          <a:p>
            <a:pPr algn="l">
              <a:lnSpc>
                <a:spcPts val="2490"/>
              </a:lnSpc>
            </a:pPr>
            <a:r>
              <a:rPr lang="en-US" sz="2075">
                <a:solidFill>
                  <a:srgbClr val="FFFFFF"/>
                </a:solidFill>
                <a:latin typeface="Public Sans"/>
                <a:ea typeface="Public Sans"/>
                <a:cs typeface="Public Sans"/>
                <a:sym typeface="Public Sans"/>
              </a:rPr>
              <a:t>Navigating the regulatory landscape can be challenging for AI applications in healthcare. Organizations must ensure that AI tools comply with relevant guidelines to maintain patient safety and trust.</a:t>
            </a:r>
          </a:p>
        </p:txBody>
      </p:sp>
      <p:grpSp>
        <p:nvGrpSpPr>
          <p:cNvPr name="Group 17" id="17"/>
          <p:cNvGrpSpPr/>
          <p:nvPr/>
        </p:nvGrpSpPr>
        <p:grpSpPr>
          <a:xfrm rot="0">
            <a:off x="10882027" y="805267"/>
            <a:ext cx="5874092" cy="587409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25046" t="0" r="-25046" b="0"/>
              </a:stretch>
            </a:blipFill>
            <a:ln w="190500" cap="sq">
              <a:solidFill>
                <a:srgbClr val="123586"/>
              </a:solidFill>
              <a:prstDash val="solid"/>
              <a:miter/>
            </a:ln>
          </p:spPr>
        </p:sp>
      </p:grpSp>
      <p:sp>
        <p:nvSpPr>
          <p:cNvPr name="Freeform 19" id="19"/>
          <p:cNvSpPr/>
          <p:nvPr/>
        </p:nvSpPr>
        <p:spPr>
          <a:xfrm flipH="false" flipV="false" rot="-5400000">
            <a:off x="9848788" y="-117869"/>
            <a:ext cx="851963" cy="1846271"/>
          </a:xfrm>
          <a:custGeom>
            <a:avLst/>
            <a:gdLst/>
            <a:ahLst/>
            <a:cxnLst/>
            <a:rect r="r" b="b" t="t" l="l"/>
            <a:pathLst>
              <a:path h="1846271" w="851963">
                <a:moveTo>
                  <a:pt x="0" y="0"/>
                </a:moveTo>
                <a:lnTo>
                  <a:pt x="851964" y="0"/>
                </a:lnTo>
                <a:lnTo>
                  <a:pt x="851964" y="1846272"/>
                </a:lnTo>
                <a:lnTo>
                  <a:pt x="0" y="1846272"/>
                </a:lnTo>
                <a:lnTo>
                  <a:pt x="0" y="0"/>
                </a:lnTo>
                <a:close/>
              </a:path>
            </a:pathLst>
          </a:custGeom>
          <a:blipFill>
            <a:blip r:embed="rId3">
              <a:extLst>
                <a:ext uri="{96DAC541-7B7A-43D3-8B79-37D633B846F1}">
                  <asvg:svgBlip xmlns:asvg="http://schemas.microsoft.com/office/drawing/2016/SVG/main" r:embed="rId4"/>
                </a:ext>
              </a:extLst>
            </a:blip>
            <a:stretch>
              <a:fillRect l="0" t="-24495" r="-368184"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02696" y="2365715"/>
            <a:ext cx="8078405" cy="1942761"/>
          </a:xfrm>
          <a:prstGeom prst="rect">
            <a:avLst/>
          </a:prstGeom>
        </p:spPr>
        <p:txBody>
          <a:bodyPr anchor="t" rtlCol="false" tIns="0" lIns="0" bIns="0" rIns="0">
            <a:spAutoFit/>
          </a:bodyPr>
          <a:lstStyle/>
          <a:p>
            <a:pPr algn="l">
              <a:lnSpc>
                <a:spcPts val="7500"/>
              </a:lnSpc>
            </a:pPr>
            <a:r>
              <a:rPr lang="en-US" sz="6818" b="true">
                <a:solidFill>
                  <a:srgbClr val="123586"/>
                </a:solidFill>
                <a:latin typeface="Eastman Grotesque Bold"/>
                <a:ea typeface="Eastman Grotesque Bold"/>
                <a:cs typeface="Eastman Grotesque Bold"/>
                <a:sym typeface="Eastman Grotesque Bold"/>
              </a:rPr>
              <a:t>Future Trends in AI in Healthcare</a:t>
            </a:r>
          </a:p>
        </p:txBody>
      </p:sp>
      <p:sp>
        <p:nvSpPr>
          <p:cNvPr name="TextBox 3" id="3"/>
          <p:cNvSpPr txBox="true"/>
          <p:nvPr/>
        </p:nvSpPr>
        <p:spPr>
          <a:xfrm rot="0">
            <a:off x="1202696" y="4850800"/>
            <a:ext cx="8078405" cy="1338607"/>
          </a:xfrm>
          <a:prstGeom prst="rect">
            <a:avLst/>
          </a:prstGeom>
        </p:spPr>
        <p:txBody>
          <a:bodyPr anchor="t" rtlCol="false" tIns="0" lIns="0" bIns="0" rIns="0">
            <a:spAutoFit/>
          </a:bodyPr>
          <a:lstStyle/>
          <a:p>
            <a:pPr algn="just">
              <a:lnSpc>
                <a:spcPts val="2693"/>
              </a:lnSpc>
            </a:pPr>
            <a:r>
              <a:rPr lang="en-US" sz="2244">
                <a:solidFill>
                  <a:srgbClr val="000000"/>
                </a:solidFill>
                <a:latin typeface="Public Sans"/>
                <a:ea typeface="Public Sans"/>
                <a:cs typeface="Public Sans"/>
                <a:sym typeface="Public Sans"/>
              </a:rPr>
              <a:t>As Artificial Intelligence continues to evolve, several trends are emerging that are likely to shape the future of healthcare. These advancements promise to enhance patient care and streamline healthcare delivery further.</a:t>
            </a:r>
          </a:p>
        </p:txBody>
      </p:sp>
      <p:sp>
        <p:nvSpPr>
          <p:cNvPr name="TextBox 4" id="4"/>
          <p:cNvSpPr txBox="true"/>
          <p:nvPr/>
        </p:nvSpPr>
        <p:spPr>
          <a:xfrm rot="0">
            <a:off x="2007048" y="6644129"/>
            <a:ext cx="5858125" cy="489457"/>
          </a:xfrm>
          <a:prstGeom prst="rect">
            <a:avLst/>
          </a:prstGeom>
        </p:spPr>
        <p:txBody>
          <a:bodyPr anchor="t" rtlCol="false" tIns="0" lIns="0" bIns="0" rIns="0">
            <a:spAutoFit/>
          </a:bodyPr>
          <a:lstStyle/>
          <a:p>
            <a:pPr algn="l">
              <a:lnSpc>
                <a:spcPts val="3812"/>
              </a:lnSpc>
            </a:pPr>
            <a:r>
              <a:rPr lang="en-US" sz="3177" b="true">
                <a:solidFill>
                  <a:srgbClr val="123586"/>
                </a:solidFill>
                <a:latin typeface="Public Sans Bold"/>
                <a:ea typeface="Public Sans Bold"/>
                <a:cs typeface="Public Sans Bold"/>
                <a:sym typeface="Public Sans Bold"/>
              </a:rPr>
              <a:t>Increased Personalization</a:t>
            </a:r>
          </a:p>
        </p:txBody>
      </p:sp>
      <p:sp>
        <p:nvSpPr>
          <p:cNvPr name="TextBox 5" id="5"/>
          <p:cNvSpPr txBox="true"/>
          <p:nvPr/>
        </p:nvSpPr>
        <p:spPr>
          <a:xfrm rot="0">
            <a:off x="2007048" y="7376107"/>
            <a:ext cx="5858125" cy="489457"/>
          </a:xfrm>
          <a:prstGeom prst="rect">
            <a:avLst/>
          </a:prstGeom>
        </p:spPr>
        <p:txBody>
          <a:bodyPr anchor="t" rtlCol="false" tIns="0" lIns="0" bIns="0" rIns="0">
            <a:spAutoFit/>
          </a:bodyPr>
          <a:lstStyle/>
          <a:p>
            <a:pPr algn="l">
              <a:lnSpc>
                <a:spcPts val="3812"/>
              </a:lnSpc>
            </a:pPr>
            <a:r>
              <a:rPr lang="en-US" sz="3177" b="true">
                <a:solidFill>
                  <a:srgbClr val="123586"/>
                </a:solidFill>
                <a:latin typeface="Public Sans Bold"/>
                <a:ea typeface="Public Sans Bold"/>
                <a:cs typeface="Public Sans Bold"/>
                <a:sym typeface="Public Sans Bold"/>
              </a:rPr>
              <a:t>Enhanced Predictive Analytics</a:t>
            </a:r>
          </a:p>
        </p:txBody>
      </p:sp>
      <p:sp>
        <p:nvSpPr>
          <p:cNvPr name="TextBox 6" id="6"/>
          <p:cNvSpPr txBox="true"/>
          <p:nvPr/>
        </p:nvSpPr>
        <p:spPr>
          <a:xfrm rot="0">
            <a:off x="2007048" y="8111983"/>
            <a:ext cx="6564951" cy="489457"/>
          </a:xfrm>
          <a:prstGeom prst="rect">
            <a:avLst/>
          </a:prstGeom>
        </p:spPr>
        <p:txBody>
          <a:bodyPr anchor="t" rtlCol="false" tIns="0" lIns="0" bIns="0" rIns="0">
            <a:spAutoFit/>
          </a:bodyPr>
          <a:lstStyle/>
          <a:p>
            <a:pPr algn="l">
              <a:lnSpc>
                <a:spcPts val="3812"/>
              </a:lnSpc>
            </a:pPr>
            <a:r>
              <a:rPr lang="en-US" sz="3177" b="true">
                <a:solidFill>
                  <a:srgbClr val="123586"/>
                </a:solidFill>
                <a:latin typeface="Public Sans Bold"/>
                <a:ea typeface="Public Sans Bold"/>
                <a:cs typeface="Public Sans Bold"/>
                <a:sym typeface="Public Sans Bold"/>
              </a:rPr>
              <a:t>ntegration of AI with Telehealth</a:t>
            </a:r>
          </a:p>
        </p:txBody>
      </p:sp>
      <p:grpSp>
        <p:nvGrpSpPr>
          <p:cNvPr name="Group 7" id="7"/>
          <p:cNvGrpSpPr/>
          <p:nvPr/>
        </p:nvGrpSpPr>
        <p:grpSpPr>
          <a:xfrm rot="0">
            <a:off x="11197823" y="0"/>
            <a:ext cx="2937046" cy="10287000"/>
            <a:chOff x="0" y="0"/>
            <a:chExt cx="773543" cy="2709333"/>
          </a:xfrm>
        </p:grpSpPr>
        <p:sp>
          <p:nvSpPr>
            <p:cNvPr name="Freeform 8" id="8"/>
            <p:cNvSpPr/>
            <p:nvPr/>
          </p:nvSpPr>
          <p:spPr>
            <a:xfrm flipH="false" flipV="false" rot="0">
              <a:off x="0" y="0"/>
              <a:ext cx="773543" cy="2709333"/>
            </a:xfrm>
            <a:custGeom>
              <a:avLst/>
              <a:gdLst/>
              <a:ahLst/>
              <a:cxnLst/>
              <a:rect r="r" b="b" t="t" l="l"/>
              <a:pathLst>
                <a:path h="2709333" w="773543">
                  <a:moveTo>
                    <a:pt x="0" y="0"/>
                  </a:moveTo>
                  <a:lnTo>
                    <a:pt x="773543" y="0"/>
                  </a:lnTo>
                  <a:lnTo>
                    <a:pt x="773543" y="2709333"/>
                  </a:lnTo>
                  <a:lnTo>
                    <a:pt x="0" y="2709333"/>
                  </a:lnTo>
                  <a:close/>
                </a:path>
              </a:pathLst>
            </a:custGeom>
            <a:solidFill>
              <a:srgbClr val="517DED"/>
            </a:solidFill>
          </p:spPr>
        </p:sp>
        <p:sp>
          <p:nvSpPr>
            <p:cNvPr name="TextBox 9" id="9"/>
            <p:cNvSpPr txBox="true"/>
            <p:nvPr/>
          </p:nvSpPr>
          <p:spPr>
            <a:xfrm>
              <a:off x="0" y="-38100"/>
              <a:ext cx="773543" cy="2747433"/>
            </a:xfrm>
            <a:prstGeom prst="rect">
              <a:avLst/>
            </a:prstGeom>
          </p:spPr>
          <p:txBody>
            <a:bodyPr anchor="ctr" rtlCol="false" tIns="50800" lIns="50800" bIns="50800" rIns="50800"/>
            <a:lstStyle/>
            <a:p>
              <a:pPr algn="ctr">
                <a:lnSpc>
                  <a:spcPts val="2939"/>
                </a:lnSpc>
              </a:pPr>
            </a:p>
          </p:txBody>
        </p:sp>
      </p:grpSp>
      <p:grpSp>
        <p:nvGrpSpPr>
          <p:cNvPr name="Group 10" id="10"/>
          <p:cNvGrpSpPr/>
          <p:nvPr/>
        </p:nvGrpSpPr>
        <p:grpSpPr>
          <a:xfrm rot="0">
            <a:off x="13384565" y="3742313"/>
            <a:ext cx="3687350" cy="10287000"/>
            <a:chOff x="0" y="0"/>
            <a:chExt cx="971154" cy="2709333"/>
          </a:xfrm>
        </p:grpSpPr>
        <p:sp>
          <p:nvSpPr>
            <p:cNvPr name="Freeform 11" id="11"/>
            <p:cNvSpPr/>
            <p:nvPr/>
          </p:nvSpPr>
          <p:spPr>
            <a:xfrm flipH="false" flipV="false" rot="0">
              <a:off x="0" y="0"/>
              <a:ext cx="971154" cy="2709333"/>
            </a:xfrm>
            <a:custGeom>
              <a:avLst/>
              <a:gdLst/>
              <a:ahLst/>
              <a:cxnLst/>
              <a:rect r="r" b="b" t="t" l="l"/>
              <a:pathLst>
                <a:path h="2709333" w="971154">
                  <a:moveTo>
                    <a:pt x="0" y="0"/>
                  </a:moveTo>
                  <a:lnTo>
                    <a:pt x="971154" y="0"/>
                  </a:lnTo>
                  <a:lnTo>
                    <a:pt x="971154" y="2709333"/>
                  </a:lnTo>
                  <a:lnTo>
                    <a:pt x="0" y="2709333"/>
                  </a:lnTo>
                  <a:close/>
                </a:path>
              </a:pathLst>
            </a:custGeom>
            <a:solidFill>
              <a:srgbClr val="123586"/>
            </a:solidFill>
          </p:spPr>
        </p:sp>
        <p:sp>
          <p:nvSpPr>
            <p:cNvPr name="TextBox 12" id="12"/>
            <p:cNvSpPr txBox="true"/>
            <p:nvPr/>
          </p:nvSpPr>
          <p:spPr>
            <a:xfrm>
              <a:off x="0" y="-38100"/>
              <a:ext cx="971154" cy="2747433"/>
            </a:xfrm>
            <a:prstGeom prst="rect">
              <a:avLst/>
            </a:prstGeom>
          </p:spPr>
          <p:txBody>
            <a:bodyPr anchor="ctr" rtlCol="false" tIns="50800" lIns="50800" bIns="50800" rIns="50800"/>
            <a:lstStyle/>
            <a:p>
              <a:pPr algn="ctr">
                <a:lnSpc>
                  <a:spcPts val="2939"/>
                </a:lnSpc>
              </a:pPr>
            </a:p>
          </p:txBody>
        </p:sp>
      </p:grpSp>
      <p:grpSp>
        <p:nvGrpSpPr>
          <p:cNvPr name="Group 13" id="13"/>
          <p:cNvGrpSpPr/>
          <p:nvPr/>
        </p:nvGrpSpPr>
        <p:grpSpPr>
          <a:xfrm rot="0">
            <a:off x="11197823" y="805267"/>
            <a:ext cx="5874092" cy="58740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12500" t="0" r="-12500" b="0"/>
              </a:stretch>
            </a:blipFill>
            <a:ln w="190500" cap="sq">
              <a:solidFill>
                <a:srgbClr val="123586"/>
              </a:solidFill>
              <a:prstDash val="solid"/>
              <a:miter/>
            </a:ln>
          </p:spPr>
        </p:sp>
      </p:grpSp>
      <p:sp>
        <p:nvSpPr>
          <p:cNvPr name="Freeform 15" id="15"/>
          <p:cNvSpPr/>
          <p:nvPr/>
        </p:nvSpPr>
        <p:spPr>
          <a:xfrm flipH="false" flipV="false" rot="-5400000">
            <a:off x="16541800" y="978498"/>
            <a:ext cx="851963" cy="1846271"/>
          </a:xfrm>
          <a:custGeom>
            <a:avLst/>
            <a:gdLst/>
            <a:ahLst/>
            <a:cxnLst/>
            <a:rect r="r" b="b" t="t" l="l"/>
            <a:pathLst>
              <a:path h="1846271" w="851963">
                <a:moveTo>
                  <a:pt x="0" y="0"/>
                </a:moveTo>
                <a:lnTo>
                  <a:pt x="851964" y="0"/>
                </a:lnTo>
                <a:lnTo>
                  <a:pt x="851964" y="1846271"/>
                </a:lnTo>
                <a:lnTo>
                  <a:pt x="0" y="1846271"/>
                </a:lnTo>
                <a:lnTo>
                  <a:pt x="0" y="0"/>
                </a:lnTo>
                <a:close/>
              </a:path>
            </a:pathLst>
          </a:custGeom>
          <a:blipFill>
            <a:blip r:embed="rId3">
              <a:extLst>
                <a:ext uri="{96DAC541-7B7A-43D3-8B79-37D633B846F1}">
                  <asvg:svgBlip xmlns:asvg="http://schemas.microsoft.com/office/drawing/2016/SVG/main" r:embed="rId4"/>
                </a:ext>
              </a:extLst>
            </a:blip>
            <a:stretch>
              <a:fillRect l="0" t="-24495" r="-368184" b="0"/>
            </a:stretch>
          </a:blipFill>
        </p:spPr>
      </p:sp>
      <p:sp>
        <p:nvSpPr>
          <p:cNvPr name="Freeform 16" id="16"/>
          <p:cNvSpPr/>
          <p:nvPr/>
        </p:nvSpPr>
        <p:spPr>
          <a:xfrm flipH="false" flipV="false" rot="0">
            <a:off x="1202696" y="6598455"/>
            <a:ext cx="590329" cy="590329"/>
          </a:xfrm>
          <a:custGeom>
            <a:avLst/>
            <a:gdLst/>
            <a:ahLst/>
            <a:cxnLst/>
            <a:rect r="r" b="b" t="t" l="l"/>
            <a:pathLst>
              <a:path h="590329" w="590329">
                <a:moveTo>
                  <a:pt x="0" y="0"/>
                </a:moveTo>
                <a:lnTo>
                  <a:pt x="590329" y="0"/>
                </a:lnTo>
                <a:lnTo>
                  <a:pt x="590329" y="590329"/>
                </a:lnTo>
                <a:lnTo>
                  <a:pt x="0" y="590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202696" y="7330433"/>
            <a:ext cx="590329" cy="590329"/>
          </a:xfrm>
          <a:custGeom>
            <a:avLst/>
            <a:gdLst/>
            <a:ahLst/>
            <a:cxnLst/>
            <a:rect r="r" b="b" t="t" l="l"/>
            <a:pathLst>
              <a:path h="590329" w="590329">
                <a:moveTo>
                  <a:pt x="0" y="0"/>
                </a:moveTo>
                <a:lnTo>
                  <a:pt x="590329" y="0"/>
                </a:lnTo>
                <a:lnTo>
                  <a:pt x="590329" y="590329"/>
                </a:lnTo>
                <a:lnTo>
                  <a:pt x="0" y="590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202696" y="8062411"/>
            <a:ext cx="590329" cy="590329"/>
          </a:xfrm>
          <a:custGeom>
            <a:avLst/>
            <a:gdLst/>
            <a:ahLst/>
            <a:cxnLst/>
            <a:rect r="r" b="b" t="t" l="l"/>
            <a:pathLst>
              <a:path h="590329" w="590329">
                <a:moveTo>
                  <a:pt x="0" y="0"/>
                </a:moveTo>
                <a:lnTo>
                  <a:pt x="590329" y="0"/>
                </a:lnTo>
                <a:lnTo>
                  <a:pt x="590329" y="590329"/>
                </a:lnTo>
                <a:lnTo>
                  <a:pt x="0" y="590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8236" y="5642865"/>
            <a:ext cx="7460770" cy="74607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0" t="0" r="0" b="0"/>
              </a:stretch>
            </a:blipFill>
            <a:ln w="190500" cap="sq">
              <a:solidFill>
                <a:srgbClr val="123586"/>
              </a:solidFill>
              <a:prstDash val="solid"/>
              <a:miter/>
            </a:ln>
          </p:spPr>
        </p:sp>
      </p:grpSp>
      <p:sp>
        <p:nvSpPr>
          <p:cNvPr name="Freeform 4" id="4"/>
          <p:cNvSpPr/>
          <p:nvPr/>
        </p:nvSpPr>
        <p:spPr>
          <a:xfrm flipH="false" flipV="true" rot="0">
            <a:off x="-5589639" y="-2192252"/>
            <a:ext cx="10192919" cy="9619567"/>
          </a:xfrm>
          <a:custGeom>
            <a:avLst/>
            <a:gdLst/>
            <a:ahLst/>
            <a:cxnLst/>
            <a:rect r="r" b="b" t="t" l="l"/>
            <a:pathLst>
              <a:path h="9619567" w="10192919">
                <a:moveTo>
                  <a:pt x="0" y="9619567"/>
                </a:moveTo>
                <a:lnTo>
                  <a:pt x="10192919" y="9619567"/>
                </a:lnTo>
                <a:lnTo>
                  <a:pt x="10192919" y="0"/>
                </a:lnTo>
                <a:lnTo>
                  <a:pt x="0" y="0"/>
                </a:lnTo>
                <a:lnTo>
                  <a:pt x="0" y="9619567"/>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true" flipV="false" rot="0">
            <a:off x="13684720" y="2859685"/>
            <a:ext cx="10192919" cy="9619567"/>
          </a:xfrm>
          <a:custGeom>
            <a:avLst/>
            <a:gdLst/>
            <a:ahLst/>
            <a:cxnLst/>
            <a:rect r="r" b="b" t="t" l="l"/>
            <a:pathLst>
              <a:path h="9619567" w="10192919">
                <a:moveTo>
                  <a:pt x="10192919" y="0"/>
                </a:moveTo>
                <a:lnTo>
                  <a:pt x="0" y="0"/>
                </a:lnTo>
                <a:lnTo>
                  <a:pt x="0" y="9619567"/>
                </a:lnTo>
                <a:lnTo>
                  <a:pt x="10192919" y="9619567"/>
                </a:lnTo>
                <a:lnTo>
                  <a:pt x="10192919"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13432907" y="-2355370"/>
            <a:ext cx="7460770" cy="74607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5"/>
              <a:stretch>
                <a:fillRect l="-17101" t="0" r="-16231" b="0"/>
              </a:stretch>
            </a:blipFill>
            <a:ln w="190500" cap="sq">
              <a:solidFill>
                <a:srgbClr val="123586"/>
              </a:solidFill>
              <a:prstDash val="solid"/>
              <a:miter/>
            </a:ln>
          </p:spPr>
        </p:sp>
      </p:grpSp>
      <p:sp>
        <p:nvSpPr>
          <p:cNvPr name="Freeform 8" id="8"/>
          <p:cNvSpPr/>
          <p:nvPr/>
        </p:nvSpPr>
        <p:spPr>
          <a:xfrm flipH="false" flipV="false" rot="0">
            <a:off x="7572131" y="1310111"/>
            <a:ext cx="794739" cy="670561"/>
          </a:xfrm>
          <a:custGeom>
            <a:avLst/>
            <a:gdLst/>
            <a:ahLst/>
            <a:cxnLst/>
            <a:rect r="r" b="b" t="t" l="l"/>
            <a:pathLst>
              <a:path h="670561" w="794739">
                <a:moveTo>
                  <a:pt x="0" y="0"/>
                </a:moveTo>
                <a:lnTo>
                  <a:pt x="794740" y="0"/>
                </a:lnTo>
                <a:lnTo>
                  <a:pt x="794740" y="670561"/>
                </a:lnTo>
                <a:lnTo>
                  <a:pt x="0" y="6705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452071" y="6318424"/>
            <a:ext cx="619911" cy="619911"/>
          </a:xfrm>
          <a:custGeom>
            <a:avLst/>
            <a:gdLst/>
            <a:ahLst/>
            <a:cxnLst/>
            <a:rect r="r" b="b" t="t" l="l"/>
            <a:pathLst>
              <a:path h="619911" w="619911">
                <a:moveTo>
                  <a:pt x="0" y="0"/>
                </a:moveTo>
                <a:lnTo>
                  <a:pt x="619911" y="0"/>
                </a:lnTo>
                <a:lnTo>
                  <a:pt x="619911" y="619911"/>
                </a:lnTo>
                <a:lnTo>
                  <a:pt x="0" y="6199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452071" y="7049558"/>
            <a:ext cx="619911" cy="619911"/>
          </a:xfrm>
          <a:custGeom>
            <a:avLst/>
            <a:gdLst/>
            <a:ahLst/>
            <a:cxnLst/>
            <a:rect r="r" b="b" t="t" l="l"/>
            <a:pathLst>
              <a:path h="619911" w="619911">
                <a:moveTo>
                  <a:pt x="0" y="0"/>
                </a:moveTo>
                <a:lnTo>
                  <a:pt x="619911" y="0"/>
                </a:lnTo>
                <a:lnTo>
                  <a:pt x="619911" y="619911"/>
                </a:lnTo>
                <a:lnTo>
                  <a:pt x="0" y="6199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1" id="11"/>
          <p:cNvSpPr/>
          <p:nvPr/>
        </p:nvSpPr>
        <p:spPr>
          <a:xfrm flipH="false" flipV="false" rot="0">
            <a:off x="9322788" y="6318424"/>
            <a:ext cx="619911" cy="619911"/>
          </a:xfrm>
          <a:custGeom>
            <a:avLst/>
            <a:gdLst/>
            <a:ahLst/>
            <a:cxnLst/>
            <a:rect r="r" b="b" t="t" l="l"/>
            <a:pathLst>
              <a:path h="619911" w="619911">
                <a:moveTo>
                  <a:pt x="0" y="0"/>
                </a:moveTo>
                <a:lnTo>
                  <a:pt x="619911" y="0"/>
                </a:lnTo>
                <a:lnTo>
                  <a:pt x="619911" y="619911"/>
                </a:lnTo>
                <a:lnTo>
                  <a:pt x="0" y="6199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2" id="12"/>
          <p:cNvSpPr/>
          <p:nvPr/>
        </p:nvSpPr>
        <p:spPr>
          <a:xfrm flipH="false" flipV="false" rot="0">
            <a:off x="9322788" y="7049558"/>
            <a:ext cx="619911" cy="619911"/>
          </a:xfrm>
          <a:custGeom>
            <a:avLst/>
            <a:gdLst/>
            <a:ahLst/>
            <a:cxnLst/>
            <a:rect r="r" b="b" t="t" l="l"/>
            <a:pathLst>
              <a:path h="619911" w="619911">
                <a:moveTo>
                  <a:pt x="0" y="0"/>
                </a:moveTo>
                <a:lnTo>
                  <a:pt x="619911" y="0"/>
                </a:lnTo>
                <a:lnTo>
                  <a:pt x="619911" y="619911"/>
                </a:lnTo>
                <a:lnTo>
                  <a:pt x="0" y="61991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3" id="13"/>
          <p:cNvSpPr txBox="true"/>
          <p:nvPr/>
        </p:nvSpPr>
        <p:spPr>
          <a:xfrm rot="0">
            <a:off x="3668280" y="3122440"/>
            <a:ext cx="10951440" cy="1380504"/>
          </a:xfrm>
          <a:prstGeom prst="rect">
            <a:avLst/>
          </a:prstGeom>
        </p:spPr>
        <p:txBody>
          <a:bodyPr anchor="t" rtlCol="false" tIns="0" lIns="0" bIns="0" rIns="0">
            <a:spAutoFit/>
          </a:bodyPr>
          <a:lstStyle/>
          <a:p>
            <a:pPr algn="ctr">
              <a:lnSpc>
                <a:spcPts val="10840"/>
              </a:lnSpc>
            </a:pPr>
            <a:r>
              <a:rPr lang="en-US" sz="9033" b="true">
                <a:solidFill>
                  <a:srgbClr val="123586"/>
                </a:solidFill>
                <a:latin typeface="Eastman Grotesque Bold"/>
                <a:ea typeface="Eastman Grotesque Bold"/>
                <a:cs typeface="Eastman Grotesque Bold"/>
                <a:sym typeface="Eastman Grotesque Bold"/>
              </a:rPr>
              <a:t>Thank You</a:t>
            </a:r>
          </a:p>
        </p:txBody>
      </p:sp>
      <p:sp>
        <p:nvSpPr>
          <p:cNvPr name="TextBox 14" id="14"/>
          <p:cNvSpPr txBox="true"/>
          <p:nvPr/>
        </p:nvSpPr>
        <p:spPr>
          <a:xfrm rot="0">
            <a:off x="4433021" y="4849019"/>
            <a:ext cx="9421957" cy="832851"/>
          </a:xfrm>
          <a:prstGeom prst="rect">
            <a:avLst/>
          </a:prstGeom>
        </p:spPr>
        <p:txBody>
          <a:bodyPr anchor="t" rtlCol="false" tIns="0" lIns="0" bIns="0" rIns="0">
            <a:spAutoFit/>
          </a:bodyPr>
          <a:lstStyle/>
          <a:p>
            <a:pPr algn="ctr">
              <a:lnSpc>
                <a:spcPts val="3242"/>
              </a:lnSpc>
            </a:pPr>
            <a:r>
              <a:rPr lang="en-US" sz="2702">
                <a:solidFill>
                  <a:srgbClr val="000000"/>
                </a:solidFill>
                <a:latin typeface="Public Sans"/>
                <a:ea typeface="Public Sans"/>
                <a:cs typeface="Public Sans"/>
                <a:sym typeface="Public Sans"/>
              </a:rPr>
              <a:t>For your attention! If you have any questions or would like to discuss further, please feel free to reach out.</a:t>
            </a:r>
          </a:p>
        </p:txBody>
      </p:sp>
      <p:sp>
        <p:nvSpPr>
          <p:cNvPr name="TextBox 15" id="15"/>
          <p:cNvSpPr txBox="true"/>
          <p:nvPr/>
        </p:nvSpPr>
        <p:spPr>
          <a:xfrm rot="0">
            <a:off x="5193388" y="7173349"/>
            <a:ext cx="4005575" cy="362804"/>
          </a:xfrm>
          <a:prstGeom prst="rect">
            <a:avLst/>
          </a:prstGeom>
        </p:spPr>
        <p:txBody>
          <a:bodyPr anchor="t" rtlCol="false" tIns="0" lIns="0" bIns="0" rIns="0">
            <a:spAutoFit/>
          </a:bodyPr>
          <a:lstStyle/>
          <a:p>
            <a:pPr algn="l">
              <a:lnSpc>
                <a:spcPts val="2832"/>
              </a:lnSpc>
            </a:pPr>
            <a:r>
              <a:rPr lang="en-US" sz="2360" b="true">
                <a:solidFill>
                  <a:srgbClr val="000000"/>
                </a:solidFill>
                <a:latin typeface="Public Sans Bold"/>
                <a:ea typeface="Public Sans Bold"/>
                <a:cs typeface="Public Sans Bold"/>
                <a:sym typeface="Public Sans Bold"/>
              </a:rPr>
              <a:t>123-456-7890</a:t>
            </a:r>
          </a:p>
        </p:txBody>
      </p:sp>
      <p:sp>
        <p:nvSpPr>
          <p:cNvPr name="TextBox 16" id="16"/>
          <p:cNvSpPr txBox="true"/>
          <p:nvPr/>
        </p:nvSpPr>
        <p:spPr>
          <a:xfrm rot="0">
            <a:off x="10044994" y="7173349"/>
            <a:ext cx="5205888" cy="362804"/>
          </a:xfrm>
          <a:prstGeom prst="rect">
            <a:avLst/>
          </a:prstGeom>
        </p:spPr>
        <p:txBody>
          <a:bodyPr anchor="t" rtlCol="false" tIns="0" lIns="0" bIns="0" rIns="0">
            <a:spAutoFit/>
          </a:bodyPr>
          <a:lstStyle/>
          <a:p>
            <a:pPr algn="l">
              <a:lnSpc>
                <a:spcPts val="2832"/>
              </a:lnSpc>
            </a:pPr>
            <a:r>
              <a:rPr lang="en-US" sz="2360" b="true">
                <a:solidFill>
                  <a:srgbClr val="000000"/>
                </a:solidFill>
                <a:latin typeface="Public Sans Bold"/>
                <a:ea typeface="Public Sans Bold"/>
                <a:cs typeface="Public Sans Bold"/>
                <a:sym typeface="Public Sans Bold"/>
              </a:rPr>
              <a:t>123 Anywhere St., Any City</a:t>
            </a:r>
          </a:p>
        </p:txBody>
      </p:sp>
      <p:sp>
        <p:nvSpPr>
          <p:cNvPr name="TextBox 17" id="17"/>
          <p:cNvSpPr txBox="true"/>
          <p:nvPr/>
        </p:nvSpPr>
        <p:spPr>
          <a:xfrm rot="0">
            <a:off x="5193388" y="6442215"/>
            <a:ext cx="4005575" cy="362804"/>
          </a:xfrm>
          <a:prstGeom prst="rect">
            <a:avLst/>
          </a:prstGeom>
        </p:spPr>
        <p:txBody>
          <a:bodyPr anchor="t" rtlCol="false" tIns="0" lIns="0" bIns="0" rIns="0">
            <a:spAutoFit/>
          </a:bodyPr>
          <a:lstStyle/>
          <a:p>
            <a:pPr algn="l">
              <a:lnSpc>
                <a:spcPts val="2832"/>
              </a:lnSpc>
            </a:pPr>
            <a:r>
              <a:rPr lang="en-US" sz="2360" b="true">
                <a:solidFill>
                  <a:srgbClr val="000000"/>
                </a:solidFill>
                <a:latin typeface="Public Sans Bold"/>
                <a:ea typeface="Public Sans Bold"/>
                <a:cs typeface="Public Sans Bold"/>
                <a:sym typeface="Public Sans Bold"/>
              </a:rPr>
              <a:t>www.reallygreatsite.com</a:t>
            </a:r>
          </a:p>
        </p:txBody>
      </p:sp>
      <p:sp>
        <p:nvSpPr>
          <p:cNvPr name="TextBox 18" id="18"/>
          <p:cNvSpPr txBox="true"/>
          <p:nvPr/>
        </p:nvSpPr>
        <p:spPr>
          <a:xfrm rot="0">
            <a:off x="10044994" y="6442215"/>
            <a:ext cx="5205888" cy="362804"/>
          </a:xfrm>
          <a:prstGeom prst="rect">
            <a:avLst/>
          </a:prstGeom>
        </p:spPr>
        <p:txBody>
          <a:bodyPr anchor="t" rtlCol="false" tIns="0" lIns="0" bIns="0" rIns="0">
            <a:spAutoFit/>
          </a:bodyPr>
          <a:lstStyle/>
          <a:p>
            <a:pPr algn="l">
              <a:lnSpc>
                <a:spcPts val="2832"/>
              </a:lnSpc>
            </a:pPr>
            <a:r>
              <a:rPr lang="en-US" sz="2360" b="true">
                <a:solidFill>
                  <a:srgbClr val="000000"/>
                </a:solidFill>
                <a:latin typeface="Public Sans Bold"/>
                <a:ea typeface="Public Sans Bold"/>
                <a:cs typeface="Public Sans Bold"/>
                <a:sym typeface="Public Sans Bold"/>
              </a:rPr>
              <a:t>hello@reallygreatsite.com</a:t>
            </a:r>
          </a:p>
        </p:txBody>
      </p:sp>
      <p:sp>
        <p:nvSpPr>
          <p:cNvPr name="TextBox 19" id="19"/>
          <p:cNvSpPr txBox="true"/>
          <p:nvPr/>
        </p:nvSpPr>
        <p:spPr>
          <a:xfrm rot="0">
            <a:off x="8451453" y="1436283"/>
            <a:ext cx="3877430" cy="472207"/>
          </a:xfrm>
          <a:prstGeom prst="rect">
            <a:avLst/>
          </a:prstGeom>
        </p:spPr>
        <p:txBody>
          <a:bodyPr anchor="t" rtlCol="false" tIns="0" lIns="0" bIns="0" rIns="0">
            <a:spAutoFit/>
          </a:bodyPr>
          <a:lstStyle/>
          <a:p>
            <a:pPr algn="l">
              <a:lnSpc>
                <a:spcPts val="3755"/>
              </a:lnSpc>
            </a:pPr>
            <a:r>
              <a:rPr lang="en-US" sz="3129" b="true">
                <a:solidFill>
                  <a:srgbClr val="000000"/>
                </a:solidFill>
                <a:latin typeface="Eastman Grotesque Bold"/>
                <a:ea typeface="Eastman Grotesque Bold"/>
                <a:cs typeface="Eastman Grotesque Bold"/>
                <a:sym typeface="Eastman Grotesque Bold"/>
              </a:rPr>
              <a:t>Larana, Inc.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56363" y="1589426"/>
            <a:ext cx="8500539" cy="1159160"/>
          </a:xfrm>
          <a:prstGeom prst="rect">
            <a:avLst/>
          </a:prstGeom>
        </p:spPr>
        <p:txBody>
          <a:bodyPr anchor="t" rtlCol="false" tIns="0" lIns="0" bIns="0" rIns="0">
            <a:spAutoFit/>
          </a:bodyPr>
          <a:lstStyle/>
          <a:p>
            <a:pPr algn="l">
              <a:lnSpc>
                <a:spcPts val="9125"/>
              </a:lnSpc>
            </a:pPr>
            <a:r>
              <a:rPr lang="en-US" sz="7604" b="true">
                <a:solidFill>
                  <a:srgbClr val="123586"/>
                </a:solidFill>
                <a:latin typeface="Eastman Grotesque Bold"/>
                <a:ea typeface="Eastman Grotesque Bold"/>
                <a:cs typeface="Eastman Grotesque Bold"/>
                <a:sym typeface="Eastman Grotesque Bold"/>
              </a:rPr>
              <a:t>Introduction</a:t>
            </a:r>
          </a:p>
        </p:txBody>
      </p:sp>
      <p:sp>
        <p:nvSpPr>
          <p:cNvPr name="TextBox 3" id="3"/>
          <p:cNvSpPr txBox="true"/>
          <p:nvPr/>
        </p:nvSpPr>
        <p:spPr>
          <a:xfrm rot="0">
            <a:off x="1256363" y="3206871"/>
            <a:ext cx="8500539" cy="2981325"/>
          </a:xfrm>
          <a:prstGeom prst="rect">
            <a:avLst/>
          </a:prstGeom>
        </p:spPr>
        <p:txBody>
          <a:bodyPr anchor="t" rtlCol="false" tIns="0" lIns="0" bIns="0" rIns="0">
            <a:spAutoFit/>
          </a:bodyPr>
          <a:lstStyle/>
          <a:p>
            <a:pPr algn="just">
              <a:lnSpc>
                <a:spcPts val="2997"/>
              </a:lnSpc>
            </a:pPr>
            <a:r>
              <a:rPr lang="en-US" sz="2498">
                <a:solidFill>
                  <a:srgbClr val="000000"/>
                </a:solidFill>
                <a:latin typeface="Public Sans"/>
                <a:ea typeface="Public Sans"/>
                <a:cs typeface="Public Sans"/>
                <a:sym typeface="Public Sans"/>
              </a:rPr>
              <a:t>Artificial Intelligence (AI) is rapidly transforming the healthcare sector, providing tools that enhance the precision and efficiency of medical services. From diagnosing diseases more accurately to improving patient outcomes, AI is reshaping how healthcare professionals approach medical challenges. Its ability to process vast amounts of data quickly allows for better decision-making and early detection of health conditions.</a:t>
            </a:r>
          </a:p>
        </p:txBody>
      </p:sp>
      <p:sp>
        <p:nvSpPr>
          <p:cNvPr name="TextBox 4" id="4"/>
          <p:cNvSpPr txBox="true"/>
          <p:nvPr/>
        </p:nvSpPr>
        <p:spPr>
          <a:xfrm rot="0">
            <a:off x="1256363" y="6713156"/>
            <a:ext cx="8500539" cy="2238375"/>
          </a:xfrm>
          <a:prstGeom prst="rect">
            <a:avLst/>
          </a:prstGeom>
        </p:spPr>
        <p:txBody>
          <a:bodyPr anchor="t" rtlCol="false" tIns="0" lIns="0" bIns="0" rIns="0">
            <a:spAutoFit/>
          </a:bodyPr>
          <a:lstStyle/>
          <a:p>
            <a:pPr algn="just">
              <a:lnSpc>
                <a:spcPts val="2997"/>
              </a:lnSpc>
            </a:pPr>
            <a:r>
              <a:rPr lang="en-US" sz="2498">
                <a:solidFill>
                  <a:srgbClr val="000000"/>
                </a:solidFill>
                <a:latin typeface="Public Sans"/>
                <a:ea typeface="Public Sans"/>
                <a:cs typeface="Public Sans"/>
                <a:sym typeface="Public Sans"/>
              </a:rPr>
              <a:t>In this presentation, we will delve into how AI is impacting key areas such as medical diagnosis, personalized treatment, patient care, and hospital operations. The integration of AI not only enhances the quality of care but also opens new possibilities for future innovations in the healthcare industry.</a:t>
            </a:r>
          </a:p>
        </p:txBody>
      </p:sp>
      <p:sp>
        <p:nvSpPr>
          <p:cNvPr name="Freeform 5" id="5"/>
          <p:cNvSpPr/>
          <p:nvPr/>
        </p:nvSpPr>
        <p:spPr>
          <a:xfrm flipH="true" flipV="true" rot="0">
            <a:off x="10326489" y="0"/>
            <a:ext cx="12699959" cy="12812064"/>
          </a:xfrm>
          <a:custGeom>
            <a:avLst/>
            <a:gdLst/>
            <a:ahLst/>
            <a:cxnLst/>
            <a:rect r="r" b="b" t="t" l="l"/>
            <a:pathLst>
              <a:path h="12812064" w="12699959">
                <a:moveTo>
                  <a:pt x="12699959" y="12812064"/>
                </a:moveTo>
                <a:lnTo>
                  <a:pt x="0" y="12812064"/>
                </a:lnTo>
                <a:lnTo>
                  <a:pt x="0" y="0"/>
                </a:lnTo>
                <a:lnTo>
                  <a:pt x="12699959" y="0"/>
                </a:lnTo>
                <a:lnTo>
                  <a:pt x="12699959" y="12812064"/>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0617067" y="2813253"/>
            <a:ext cx="6007932" cy="6007932"/>
            <a:chOff x="0" y="0"/>
            <a:chExt cx="8010576" cy="8010576"/>
          </a:xfrm>
        </p:grpSpPr>
        <p:grpSp>
          <p:nvGrpSpPr>
            <p:cNvPr name="Group 7" id="7"/>
            <p:cNvGrpSpPr/>
            <p:nvPr/>
          </p:nvGrpSpPr>
          <p:grpSpPr>
            <a:xfrm rot="0">
              <a:off x="0" y="0"/>
              <a:ext cx="8010576" cy="801057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9" id="9"/>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10" id="10"/>
            <p:cNvGrpSpPr/>
            <p:nvPr/>
          </p:nvGrpSpPr>
          <p:grpSpPr>
            <a:xfrm rot="0">
              <a:off x="510712" y="510712"/>
              <a:ext cx="6989152" cy="69891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26923" t="0" r="-26923" b="0"/>
                </a:stretch>
              </a:blipFill>
            </p:spPr>
          </p:sp>
        </p:grpSp>
      </p:grpSp>
      <p:sp>
        <p:nvSpPr>
          <p:cNvPr name="Freeform 12" id="12"/>
          <p:cNvSpPr/>
          <p:nvPr/>
        </p:nvSpPr>
        <p:spPr>
          <a:xfrm flipH="false" flipV="false" rot="-5400000">
            <a:off x="14234207" y="8957285"/>
            <a:ext cx="1050785" cy="2277134"/>
          </a:xfrm>
          <a:custGeom>
            <a:avLst/>
            <a:gdLst/>
            <a:ahLst/>
            <a:cxnLst/>
            <a:rect r="r" b="b" t="t" l="l"/>
            <a:pathLst>
              <a:path h="2277134" w="1050785">
                <a:moveTo>
                  <a:pt x="0" y="0"/>
                </a:moveTo>
                <a:lnTo>
                  <a:pt x="1050786" y="0"/>
                </a:lnTo>
                <a:lnTo>
                  <a:pt x="1050786" y="2277134"/>
                </a:lnTo>
                <a:lnTo>
                  <a:pt x="0" y="2277134"/>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9766" y="1958622"/>
            <a:ext cx="8311835" cy="9678993"/>
          </a:xfrm>
          <a:custGeom>
            <a:avLst/>
            <a:gdLst/>
            <a:ahLst/>
            <a:cxnLst/>
            <a:rect r="r" b="b" t="t" l="l"/>
            <a:pathLst>
              <a:path h="9678993" w="8311835">
                <a:moveTo>
                  <a:pt x="0" y="0"/>
                </a:moveTo>
                <a:lnTo>
                  <a:pt x="8311835" y="0"/>
                </a:lnTo>
                <a:lnTo>
                  <a:pt x="8311835" y="9678993"/>
                </a:lnTo>
                <a:lnTo>
                  <a:pt x="0" y="9678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true" rot="0">
            <a:off x="15591981" y="-1120065"/>
            <a:ext cx="8713765" cy="10147034"/>
          </a:xfrm>
          <a:custGeom>
            <a:avLst/>
            <a:gdLst/>
            <a:ahLst/>
            <a:cxnLst/>
            <a:rect r="r" b="b" t="t" l="l"/>
            <a:pathLst>
              <a:path h="10147034" w="8713765">
                <a:moveTo>
                  <a:pt x="8713765" y="10147034"/>
                </a:moveTo>
                <a:lnTo>
                  <a:pt x="0" y="10147034"/>
                </a:lnTo>
                <a:lnTo>
                  <a:pt x="0" y="0"/>
                </a:lnTo>
                <a:lnTo>
                  <a:pt x="8713765" y="0"/>
                </a:lnTo>
                <a:lnTo>
                  <a:pt x="8713765" y="10147034"/>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737919" y="695039"/>
            <a:ext cx="5835464" cy="583546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25046" t="0" r="-45039" b="-13320"/>
              </a:stretch>
            </a:blipFill>
            <a:ln w="142875" cap="sq">
              <a:solidFill>
                <a:srgbClr val="517DED"/>
              </a:solidFill>
              <a:prstDash val="solid"/>
              <a:miter/>
            </a:ln>
          </p:spPr>
        </p:sp>
      </p:grpSp>
      <p:sp>
        <p:nvSpPr>
          <p:cNvPr name="TextBox 6" id="6"/>
          <p:cNvSpPr txBox="true"/>
          <p:nvPr/>
        </p:nvSpPr>
        <p:spPr>
          <a:xfrm rot="0">
            <a:off x="7471386" y="1614597"/>
            <a:ext cx="7763070" cy="2126718"/>
          </a:xfrm>
          <a:prstGeom prst="rect">
            <a:avLst/>
          </a:prstGeom>
        </p:spPr>
        <p:txBody>
          <a:bodyPr anchor="t" rtlCol="false" tIns="0" lIns="0" bIns="0" rIns="0">
            <a:spAutoFit/>
          </a:bodyPr>
          <a:lstStyle/>
          <a:p>
            <a:pPr algn="l">
              <a:lnSpc>
                <a:spcPts val="8333"/>
              </a:lnSpc>
            </a:pPr>
            <a:r>
              <a:rPr lang="en-US" sz="6944" b="true">
                <a:solidFill>
                  <a:srgbClr val="123586"/>
                </a:solidFill>
                <a:latin typeface="Eastman Grotesque Bold"/>
                <a:ea typeface="Eastman Grotesque Bold"/>
                <a:cs typeface="Eastman Grotesque Bold"/>
                <a:sym typeface="Eastman Grotesque Bold"/>
              </a:rPr>
              <a:t>The Role of AI in Medical Diagnosis</a:t>
            </a:r>
          </a:p>
        </p:txBody>
      </p:sp>
      <p:sp>
        <p:nvSpPr>
          <p:cNvPr name="TextBox 7" id="7"/>
          <p:cNvSpPr txBox="true"/>
          <p:nvPr/>
        </p:nvSpPr>
        <p:spPr>
          <a:xfrm rot="0">
            <a:off x="7471386" y="4119333"/>
            <a:ext cx="9155965" cy="2238519"/>
          </a:xfrm>
          <a:prstGeom prst="rect">
            <a:avLst/>
          </a:prstGeom>
        </p:spPr>
        <p:txBody>
          <a:bodyPr anchor="t" rtlCol="false" tIns="0" lIns="0" bIns="0" rIns="0">
            <a:spAutoFit/>
          </a:bodyPr>
          <a:lstStyle/>
          <a:p>
            <a:pPr algn="just">
              <a:lnSpc>
                <a:spcPts val="2997"/>
              </a:lnSpc>
            </a:pPr>
            <a:r>
              <a:rPr lang="en-US" sz="2498">
                <a:solidFill>
                  <a:srgbClr val="000000"/>
                </a:solidFill>
                <a:latin typeface="Public Sans"/>
                <a:ea typeface="Public Sans"/>
                <a:cs typeface="Public Sans"/>
                <a:sym typeface="Public Sans"/>
              </a:rPr>
              <a:t>Artificial Intelligence is significantly enhancing the accuracy and speed of medical diagnoses. AI systems can analyze medical data such as imaging scans, lab results, and patient history to detect patterns that may not be easily recognizable by humans. This leads to more precise and timely diagnoses, especially in fields like radiology and pathology.</a:t>
            </a:r>
          </a:p>
        </p:txBody>
      </p:sp>
      <p:sp>
        <p:nvSpPr>
          <p:cNvPr name="TextBox 8" id="8"/>
          <p:cNvSpPr txBox="true"/>
          <p:nvPr/>
        </p:nvSpPr>
        <p:spPr>
          <a:xfrm rot="0">
            <a:off x="7471386" y="6986358"/>
            <a:ext cx="9155965" cy="1867020"/>
          </a:xfrm>
          <a:prstGeom prst="rect">
            <a:avLst/>
          </a:prstGeom>
        </p:spPr>
        <p:txBody>
          <a:bodyPr anchor="t" rtlCol="false" tIns="0" lIns="0" bIns="0" rIns="0">
            <a:spAutoFit/>
          </a:bodyPr>
          <a:lstStyle/>
          <a:p>
            <a:pPr algn="just">
              <a:lnSpc>
                <a:spcPts val="2997"/>
              </a:lnSpc>
            </a:pPr>
            <a:r>
              <a:rPr lang="en-US" sz="2498">
                <a:solidFill>
                  <a:srgbClr val="000000"/>
                </a:solidFill>
                <a:latin typeface="Public Sans"/>
                <a:ea typeface="Public Sans"/>
                <a:cs typeface="Public Sans"/>
                <a:sym typeface="Public Sans"/>
              </a:rPr>
              <a:t>Additionally, AI has the potential to revolutionize early disease detection. By analyzing vast datasets and identifying subtle indicators, AI can assist in predicting conditions such as cancer or heart disease at earlier stages, giving patients a better chance of successful treatment and recovery.</a:t>
            </a:r>
          </a:p>
        </p:txBody>
      </p:sp>
      <p:sp>
        <p:nvSpPr>
          <p:cNvPr name="Freeform 9" id="9"/>
          <p:cNvSpPr/>
          <p:nvPr/>
        </p:nvSpPr>
        <p:spPr>
          <a:xfrm flipH="false" flipV="false" rot="-10800000">
            <a:off x="4860860" y="7528370"/>
            <a:ext cx="798278" cy="1729930"/>
          </a:xfrm>
          <a:custGeom>
            <a:avLst/>
            <a:gdLst/>
            <a:ahLst/>
            <a:cxnLst/>
            <a:rect r="r" b="b" t="t" l="l"/>
            <a:pathLst>
              <a:path h="1729930" w="798278">
                <a:moveTo>
                  <a:pt x="0" y="0"/>
                </a:moveTo>
                <a:lnTo>
                  <a:pt x="798278" y="0"/>
                </a:lnTo>
                <a:lnTo>
                  <a:pt x="798278" y="1729930"/>
                </a:lnTo>
                <a:lnTo>
                  <a:pt x="0" y="1729930"/>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79514" y="1768944"/>
            <a:ext cx="13528972" cy="923925"/>
          </a:xfrm>
          <a:prstGeom prst="rect">
            <a:avLst/>
          </a:prstGeom>
        </p:spPr>
        <p:txBody>
          <a:bodyPr anchor="t" rtlCol="false" tIns="0" lIns="0" bIns="0" rIns="0">
            <a:spAutoFit/>
          </a:bodyPr>
          <a:lstStyle/>
          <a:p>
            <a:pPr algn="ctr">
              <a:lnSpc>
                <a:spcPts val="7218"/>
              </a:lnSpc>
            </a:pPr>
            <a:r>
              <a:rPr lang="en-US" sz="6015" b="true">
                <a:solidFill>
                  <a:srgbClr val="123586"/>
                </a:solidFill>
                <a:latin typeface="Eastman Grotesque Bold"/>
                <a:ea typeface="Eastman Grotesque Bold"/>
                <a:cs typeface="Eastman Grotesque Bold"/>
                <a:sym typeface="Eastman Grotesque Bold"/>
              </a:rPr>
              <a:t>AI in Personalized Medicine</a:t>
            </a:r>
          </a:p>
        </p:txBody>
      </p:sp>
      <p:sp>
        <p:nvSpPr>
          <p:cNvPr name="TextBox 3" id="3"/>
          <p:cNvSpPr txBox="true"/>
          <p:nvPr/>
        </p:nvSpPr>
        <p:spPr>
          <a:xfrm rot="0">
            <a:off x="1634855" y="3284639"/>
            <a:ext cx="15018290" cy="1457325"/>
          </a:xfrm>
          <a:prstGeom prst="rect">
            <a:avLst/>
          </a:prstGeom>
        </p:spPr>
        <p:txBody>
          <a:bodyPr anchor="t" rtlCol="false" tIns="0" lIns="0" bIns="0" rIns="0">
            <a:spAutoFit/>
          </a:bodyPr>
          <a:lstStyle/>
          <a:p>
            <a:pPr algn="just">
              <a:lnSpc>
                <a:spcPts val="2877"/>
              </a:lnSpc>
            </a:pPr>
            <a:r>
              <a:rPr lang="en-US" sz="2398">
                <a:solidFill>
                  <a:srgbClr val="000000"/>
                </a:solidFill>
                <a:latin typeface="Public Sans"/>
                <a:ea typeface="Public Sans"/>
                <a:cs typeface="Public Sans"/>
                <a:sym typeface="Public Sans"/>
              </a:rPr>
              <a:t>Artificial Intelligence is enabling a shift towards personalized medicine, where treatment plans are tailored to the individual needs of each patient. By analyzing genetic information, lifestyle factors, and medical history, AI can recommend customized treatments that are more effective and better suited to each person’s unique profile.</a:t>
            </a:r>
          </a:p>
        </p:txBody>
      </p:sp>
      <p:grpSp>
        <p:nvGrpSpPr>
          <p:cNvPr name="Group 4" id="4"/>
          <p:cNvGrpSpPr/>
          <p:nvPr/>
        </p:nvGrpSpPr>
        <p:grpSpPr>
          <a:xfrm rot="0">
            <a:off x="1559688" y="5476803"/>
            <a:ext cx="4813957" cy="621693"/>
            <a:chOff x="0" y="0"/>
            <a:chExt cx="3146879" cy="406400"/>
          </a:xfrm>
        </p:grpSpPr>
        <p:sp>
          <p:nvSpPr>
            <p:cNvPr name="Freeform 5" id="5"/>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6" id="6"/>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grpSp>
        <p:nvGrpSpPr>
          <p:cNvPr name="Group 7" id="7"/>
          <p:cNvGrpSpPr/>
          <p:nvPr/>
        </p:nvGrpSpPr>
        <p:grpSpPr>
          <a:xfrm rot="0">
            <a:off x="6737021" y="5476803"/>
            <a:ext cx="4813957" cy="621693"/>
            <a:chOff x="0" y="0"/>
            <a:chExt cx="3146879" cy="406400"/>
          </a:xfrm>
        </p:grpSpPr>
        <p:sp>
          <p:nvSpPr>
            <p:cNvPr name="Freeform 8" id="8"/>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9" id="9"/>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grpSp>
        <p:nvGrpSpPr>
          <p:cNvPr name="Group 10" id="10"/>
          <p:cNvGrpSpPr/>
          <p:nvPr/>
        </p:nvGrpSpPr>
        <p:grpSpPr>
          <a:xfrm rot="0">
            <a:off x="11914355" y="5476803"/>
            <a:ext cx="4813957" cy="621693"/>
            <a:chOff x="0" y="0"/>
            <a:chExt cx="3146879" cy="406400"/>
          </a:xfrm>
        </p:grpSpPr>
        <p:sp>
          <p:nvSpPr>
            <p:cNvPr name="Freeform 11" id="11"/>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12" id="12"/>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grpSp>
        <p:nvGrpSpPr>
          <p:cNvPr name="Group 13" id="13"/>
          <p:cNvGrpSpPr/>
          <p:nvPr/>
        </p:nvGrpSpPr>
        <p:grpSpPr>
          <a:xfrm rot="0">
            <a:off x="0" y="9850078"/>
            <a:ext cx="18288000" cy="436922"/>
            <a:chOff x="0" y="0"/>
            <a:chExt cx="4816593" cy="115074"/>
          </a:xfrm>
        </p:grpSpPr>
        <p:sp>
          <p:nvSpPr>
            <p:cNvPr name="Freeform 14" id="14"/>
            <p:cNvSpPr/>
            <p:nvPr/>
          </p:nvSpPr>
          <p:spPr>
            <a:xfrm flipH="false" flipV="false" rot="0">
              <a:off x="0" y="0"/>
              <a:ext cx="4816592" cy="115074"/>
            </a:xfrm>
            <a:custGeom>
              <a:avLst/>
              <a:gdLst/>
              <a:ahLst/>
              <a:cxnLst/>
              <a:rect r="r" b="b" t="t" l="l"/>
              <a:pathLst>
                <a:path h="115074" w="4816592">
                  <a:moveTo>
                    <a:pt x="0" y="0"/>
                  </a:moveTo>
                  <a:lnTo>
                    <a:pt x="4816592" y="0"/>
                  </a:lnTo>
                  <a:lnTo>
                    <a:pt x="4816592" y="115074"/>
                  </a:lnTo>
                  <a:lnTo>
                    <a:pt x="0" y="115074"/>
                  </a:lnTo>
                  <a:close/>
                </a:path>
              </a:pathLst>
            </a:custGeom>
            <a:solidFill>
              <a:srgbClr val="123586"/>
            </a:solidFill>
          </p:spPr>
        </p:sp>
        <p:sp>
          <p:nvSpPr>
            <p:cNvPr name="TextBox 15" id="15"/>
            <p:cNvSpPr txBox="true"/>
            <p:nvPr/>
          </p:nvSpPr>
          <p:spPr>
            <a:xfrm>
              <a:off x="0" y="-38100"/>
              <a:ext cx="4816593" cy="153174"/>
            </a:xfrm>
            <a:prstGeom prst="rect">
              <a:avLst/>
            </a:prstGeom>
          </p:spPr>
          <p:txBody>
            <a:bodyPr anchor="ctr" rtlCol="false" tIns="50800" lIns="50800" bIns="50800" rIns="50800"/>
            <a:lstStyle/>
            <a:p>
              <a:pPr algn="ctr">
                <a:lnSpc>
                  <a:spcPts val="2939"/>
                </a:lnSpc>
              </a:pPr>
            </a:p>
          </p:txBody>
        </p:sp>
      </p:grpSp>
      <p:grpSp>
        <p:nvGrpSpPr>
          <p:cNvPr name="Group 16" id="16"/>
          <p:cNvGrpSpPr/>
          <p:nvPr/>
        </p:nvGrpSpPr>
        <p:grpSpPr>
          <a:xfrm rot="0">
            <a:off x="0" y="10068119"/>
            <a:ext cx="18288000" cy="218881"/>
            <a:chOff x="0" y="0"/>
            <a:chExt cx="4816593" cy="57648"/>
          </a:xfrm>
        </p:grpSpPr>
        <p:sp>
          <p:nvSpPr>
            <p:cNvPr name="Freeform 17" id="17"/>
            <p:cNvSpPr/>
            <p:nvPr/>
          </p:nvSpPr>
          <p:spPr>
            <a:xfrm flipH="false" flipV="false" rot="0">
              <a:off x="0" y="0"/>
              <a:ext cx="4816592" cy="57648"/>
            </a:xfrm>
            <a:custGeom>
              <a:avLst/>
              <a:gdLst/>
              <a:ahLst/>
              <a:cxnLst/>
              <a:rect r="r" b="b" t="t" l="l"/>
              <a:pathLst>
                <a:path h="57648" w="4816592">
                  <a:moveTo>
                    <a:pt x="0" y="0"/>
                  </a:moveTo>
                  <a:lnTo>
                    <a:pt x="4816592" y="0"/>
                  </a:lnTo>
                  <a:lnTo>
                    <a:pt x="4816592" y="57648"/>
                  </a:lnTo>
                  <a:lnTo>
                    <a:pt x="0" y="57648"/>
                  </a:lnTo>
                  <a:close/>
                </a:path>
              </a:pathLst>
            </a:custGeom>
            <a:solidFill>
              <a:srgbClr val="517DED"/>
            </a:solidFill>
          </p:spPr>
        </p:sp>
        <p:sp>
          <p:nvSpPr>
            <p:cNvPr name="TextBox 18" id="18"/>
            <p:cNvSpPr txBox="true"/>
            <p:nvPr/>
          </p:nvSpPr>
          <p:spPr>
            <a:xfrm>
              <a:off x="0" y="-38100"/>
              <a:ext cx="4816593" cy="95748"/>
            </a:xfrm>
            <a:prstGeom prst="rect">
              <a:avLst/>
            </a:prstGeom>
          </p:spPr>
          <p:txBody>
            <a:bodyPr anchor="ctr" rtlCol="false" tIns="50800" lIns="50800" bIns="50800" rIns="50800"/>
            <a:lstStyle/>
            <a:p>
              <a:pPr algn="ctr">
                <a:lnSpc>
                  <a:spcPts val="2939"/>
                </a:lnSpc>
              </a:pPr>
            </a:p>
          </p:txBody>
        </p:sp>
      </p:grpSp>
      <p:sp>
        <p:nvSpPr>
          <p:cNvPr name="TextBox 19" id="19"/>
          <p:cNvSpPr txBox="true"/>
          <p:nvPr/>
        </p:nvSpPr>
        <p:spPr>
          <a:xfrm rot="0">
            <a:off x="1634855" y="6271985"/>
            <a:ext cx="4663623" cy="1714443"/>
          </a:xfrm>
          <a:prstGeom prst="rect">
            <a:avLst/>
          </a:prstGeom>
        </p:spPr>
        <p:txBody>
          <a:bodyPr anchor="t" rtlCol="false" tIns="0" lIns="0" bIns="0" rIns="0">
            <a:spAutoFit/>
          </a:bodyPr>
          <a:lstStyle/>
          <a:p>
            <a:pPr algn="just">
              <a:lnSpc>
                <a:spcPts val="2751"/>
              </a:lnSpc>
            </a:pPr>
            <a:r>
              <a:rPr lang="en-US" sz="2292">
                <a:solidFill>
                  <a:srgbClr val="000000"/>
                </a:solidFill>
                <a:latin typeface="Public Sans"/>
                <a:ea typeface="Public Sans"/>
                <a:cs typeface="Public Sans"/>
                <a:sym typeface="Public Sans"/>
              </a:rPr>
              <a:t>AI enables the development of customized treatment plans based on individual patient data, including genetic information and lifestyle factors.</a:t>
            </a:r>
          </a:p>
        </p:txBody>
      </p:sp>
      <p:sp>
        <p:nvSpPr>
          <p:cNvPr name="TextBox 20" id="20"/>
          <p:cNvSpPr txBox="true"/>
          <p:nvPr/>
        </p:nvSpPr>
        <p:spPr>
          <a:xfrm rot="0">
            <a:off x="1735121" y="5585775"/>
            <a:ext cx="4463090" cy="394224"/>
          </a:xfrm>
          <a:prstGeom prst="rect">
            <a:avLst/>
          </a:prstGeom>
        </p:spPr>
        <p:txBody>
          <a:bodyPr anchor="t" rtlCol="false" tIns="0" lIns="0" bIns="0" rIns="0">
            <a:spAutoFit/>
          </a:bodyPr>
          <a:lstStyle/>
          <a:p>
            <a:pPr algn="ctr">
              <a:lnSpc>
                <a:spcPts val="3091"/>
              </a:lnSpc>
            </a:pPr>
            <a:r>
              <a:rPr lang="en-US" sz="2575" b="true">
                <a:solidFill>
                  <a:srgbClr val="FFFFFF"/>
                </a:solidFill>
                <a:latin typeface="Public Sans Bold"/>
                <a:ea typeface="Public Sans Bold"/>
                <a:cs typeface="Public Sans Bold"/>
                <a:sym typeface="Public Sans Bold"/>
              </a:rPr>
              <a:t>Tailored Treatment Plans</a:t>
            </a:r>
          </a:p>
        </p:txBody>
      </p:sp>
      <p:sp>
        <p:nvSpPr>
          <p:cNvPr name="TextBox 21" id="21"/>
          <p:cNvSpPr txBox="true"/>
          <p:nvPr/>
        </p:nvSpPr>
        <p:spPr>
          <a:xfrm rot="0">
            <a:off x="6812189" y="6271985"/>
            <a:ext cx="4663623" cy="1714443"/>
          </a:xfrm>
          <a:prstGeom prst="rect">
            <a:avLst/>
          </a:prstGeom>
        </p:spPr>
        <p:txBody>
          <a:bodyPr anchor="t" rtlCol="false" tIns="0" lIns="0" bIns="0" rIns="0">
            <a:spAutoFit/>
          </a:bodyPr>
          <a:lstStyle/>
          <a:p>
            <a:pPr algn="just">
              <a:lnSpc>
                <a:spcPts val="2751"/>
              </a:lnSpc>
            </a:pPr>
            <a:r>
              <a:rPr lang="en-US" sz="2292">
                <a:solidFill>
                  <a:srgbClr val="000000"/>
                </a:solidFill>
                <a:latin typeface="Public Sans"/>
                <a:ea typeface="Public Sans"/>
                <a:cs typeface="Public Sans"/>
                <a:sym typeface="Public Sans"/>
              </a:rPr>
              <a:t>By utilizing predictive analytics, AI helps healthcare providers anticipate patient outcomes, allowing for timely and proactive interventions.</a:t>
            </a:r>
          </a:p>
        </p:txBody>
      </p:sp>
      <p:sp>
        <p:nvSpPr>
          <p:cNvPr name="TextBox 22" id="22"/>
          <p:cNvSpPr txBox="true"/>
          <p:nvPr/>
        </p:nvSpPr>
        <p:spPr>
          <a:xfrm rot="0">
            <a:off x="6912455" y="5585775"/>
            <a:ext cx="4463090" cy="394224"/>
          </a:xfrm>
          <a:prstGeom prst="rect">
            <a:avLst/>
          </a:prstGeom>
        </p:spPr>
        <p:txBody>
          <a:bodyPr anchor="t" rtlCol="false" tIns="0" lIns="0" bIns="0" rIns="0">
            <a:spAutoFit/>
          </a:bodyPr>
          <a:lstStyle/>
          <a:p>
            <a:pPr algn="ctr">
              <a:lnSpc>
                <a:spcPts val="3091"/>
              </a:lnSpc>
            </a:pPr>
            <a:r>
              <a:rPr lang="en-US" sz="2575" b="true">
                <a:solidFill>
                  <a:srgbClr val="FFFFFF"/>
                </a:solidFill>
                <a:latin typeface="Public Sans Bold"/>
                <a:ea typeface="Public Sans Bold"/>
                <a:cs typeface="Public Sans Bold"/>
                <a:sym typeface="Public Sans Bold"/>
              </a:rPr>
              <a:t>Predictive Analytics</a:t>
            </a:r>
          </a:p>
        </p:txBody>
      </p:sp>
      <p:sp>
        <p:nvSpPr>
          <p:cNvPr name="TextBox 23" id="23"/>
          <p:cNvSpPr txBox="true"/>
          <p:nvPr/>
        </p:nvSpPr>
        <p:spPr>
          <a:xfrm rot="0">
            <a:off x="11989522" y="6271985"/>
            <a:ext cx="4663623" cy="1714443"/>
          </a:xfrm>
          <a:prstGeom prst="rect">
            <a:avLst/>
          </a:prstGeom>
        </p:spPr>
        <p:txBody>
          <a:bodyPr anchor="t" rtlCol="false" tIns="0" lIns="0" bIns="0" rIns="0">
            <a:spAutoFit/>
          </a:bodyPr>
          <a:lstStyle/>
          <a:p>
            <a:pPr algn="just">
              <a:lnSpc>
                <a:spcPts val="2751"/>
              </a:lnSpc>
            </a:pPr>
            <a:r>
              <a:rPr lang="en-US" sz="2292">
                <a:solidFill>
                  <a:srgbClr val="000000"/>
                </a:solidFill>
                <a:latin typeface="Public Sans"/>
                <a:ea typeface="Public Sans"/>
                <a:cs typeface="Public Sans"/>
                <a:sym typeface="Public Sans"/>
              </a:rPr>
              <a:t>Personalized approaches enhance treatment effectiveness while minimizing potential side effects, leading to better patient experiences and outcomes.</a:t>
            </a:r>
          </a:p>
        </p:txBody>
      </p:sp>
      <p:sp>
        <p:nvSpPr>
          <p:cNvPr name="TextBox 24" id="24"/>
          <p:cNvSpPr txBox="true"/>
          <p:nvPr/>
        </p:nvSpPr>
        <p:spPr>
          <a:xfrm rot="0">
            <a:off x="12089788" y="5585775"/>
            <a:ext cx="4463090" cy="394224"/>
          </a:xfrm>
          <a:prstGeom prst="rect">
            <a:avLst/>
          </a:prstGeom>
        </p:spPr>
        <p:txBody>
          <a:bodyPr anchor="t" rtlCol="false" tIns="0" lIns="0" bIns="0" rIns="0">
            <a:spAutoFit/>
          </a:bodyPr>
          <a:lstStyle/>
          <a:p>
            <a:pPr algn="ctr">
              <a:lnSpc>
                <a:spcPts val="3091"/>
              </a:lnSpc>
            </a:pPr>
            <a:r>
              <a:rPr lang="en-US" sz="2575" b="true">
                <a:solidFill>
                  <a:srgbClr val="FFFFFF"/>
                </a:solidFill>
                <a:latin typeface="Public Sans Bold"/>
                <a:ea typeface="Public Sans Bold"/>
                <a:cs typeface="Public Sans Bold"/>
                <a:sym typeface="Public Sans Bold"/>
              </a:rPr>
              <a:t>Improved Effectiveness</a:t>
            </a:r>
          </a:p>
        </p:txBody>
      </p:sp>
      <p:sp>
        <p:nvSpPr>
          <p:cNvPr name="AutoShape 25" id="25"/>
          <p:cNvSpPr/>
          <p:nvPr/>
        </p:nvSpPr>
        <p:spPr>
          <a:xfrm>
            <a:off x="1634855" y="8415924"/>
            <a:ext cx="4738790" cy="0"/>
          </a:xfrm>
          <a:prstGeom prst="line">
            <a:avLst/>
          </a:prstGeom>
          <a:ln cap="flat" w="66675">
            <a:solidFill>
              <a:srgbClr val="123586"/>
            </a:solidFill>
            <a:prstDash val="solid"/>
            <a:headEnd type="none" len="sm" w="sm"/>
            <a:tailEnd type="none" len="sm" w="sm"/>
          </a:ln>
        </p:spPr>
      </p:sp>
      <p:sp>
        <p:nvSpPr>
          <p:cNvPr name="AutoShape 26" id="26"/>
          <p:cNvSpPr/>
          <p:nvPr/>
        </p:nvSpPr>
        <p:spPr>
          <a:xfrm>
            <a:off x="6737021" y="8415924"/>
            <a:ext cx="4738790" cy="0"/>
          </a:xfrm>
          <a:prstGeom prst="line">
            <a:avLst/>
          </a:prstGeom>
          <a:ln cap="flat" w="66675">
            <a:solidFill>
              <a:srgbClr val="123586"/>
            </a:solidFill>
            <a:prstDash val="solid"/>
            <a:headEnd type="none" len="sm" w="sm"/>
            <a:tailEnd type="none" len="sm" w="sm"/>
          </a:ln>
        </p:spPr>
      </p:sp>
      <p:sp>
        <p:nvSpPr>
          <p:cNvPr name="AutoShape 27" id="27"/>
          <p:cNvSpPr/>
          <p:nvPr/>
        </p:nvSpPr>
        <p:spPr>
          <a:xfrm>
            <a:off x="11989522" y="8415924"/>
            <a:ext cx="4738790" cy="0"/>
          </a:xfrm>
          <a:prstGeom prst="line">
            <a:avLst/>
          </a:prstGeom>
          <a:ln cap="flat" w="66675">
            <a:solidFill>
              <a:srgbClr val="123586"/>
            </a:solidFill>
            <a:prstDash val="solid"/>
            <a:headEnd type="none" len="sm" w="sm"/>
            <a:tailEnd type="none" len="sm" w="sm"/>
          </a:ln>
        </p:spPr>
      </p:sp>
      <p:sp>
        <p:nvSpPr>
          <p:cNvPr name="Freeform 28" id="28"/>
          <p:cNvSpPr/>
          <p:nvPr/>
        </p:nvSpPr>
        <p:spPr>
          <a:xfrm flipH="false" flipV="true" rot="0">
            <a:off x="-4351592" y="-121493"/>
            <a:ext cx="6733397" cy="6640813"/>
          </a:xfrm>
          <a:custGeom>
            <a:avLst/>
            <a:gdLst/>
            <a:ahLst/>
            <a:cxnLst/>
            <a:rect r="r" b="b" t="t" l="l"/>
            <a:pathLst>
              <a:path h="6640813" w="6733397">
                <a:moveTo>
                  <a:pt x="0" y="6640813"/>
                </a:moveTo>
                <a:lnTo>
                  <a:pt x="6733397" y="6640813"/>
                </a:lnTo>
                <a:lnTo>
                  <a:pt x="6733397" y="0"/>
                </a:lnTo>
                <a:lnTo>
                  <a:pt x="0" y="0"/>
                </a:lnTo>
                <a:lnTo>
                  <a:pt x="0" y="6640813"/>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29" id="29"/>
          <p:cNvSpPr/>
          <p:nvPr/>
        </p:nvSpPr>
        <p:spPr>
          <a:xfrm flipH="true" flipV="true" rot="0">
            <a:off x="15906195" y="-121493"/>
            <a:ext cx="6733397" cy="6640813"/>
          </a:xfrm>
          <a:custGeom>
            <a:avLst/>
            <a:gdLst/>
            <a:ahLst/>
            <a:cxnLst/>
            <a:rect r="r" b="b" t="t" l="l"/>
            <a:pathLst>
              <a:path h="6640813" w="6733397">
                <a:moveTo>
                  <a:pt x="6733397" y="6640813"/>
                </a:moveTo>
                <a:lnTo>
                  <a:pt x="0" y="6640813"/>
                </a:lnTo>
                <a:lnTo>
                  <a:pt x="0" y="0"/>
                </a:lnTo>
                <a:lnTo>
                  <a:pt x="6733397" y="0"/>
                </a:lnTo>
                <a:lnTo>
                  <a:pt x="6733397" y="6640813"/>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5792" y="4810263"/>
            <a:ext cx="6865455" cy="739366"/>
            <a:chOff x="0" y="0"/>
            <a:chExt cx="3773665" cy="406400"/>
          </a:xfrm>
        </p:grpSpPr>
        <p:sp>
          <p:nvSpPr>
            <p:cNvPr name="Freeform 3" id="3"/>
            <p:cNvSpPr/>
            <p:nvPr/>
          </p:nvSpPr>
          <p:spPr>
            <a:xfrm flipH="false" flipV="false" rot="0">
              <a:off x="0" y="0"/>
              <a:ext cx="3773665" cy="406400"/>
            </a:xfrm>
            <a:custGeom>
              <a:avLst/>
              <a:gdLst/>
              <a:ahLst/>
              <a:cxnLst/>
              <a:rect r="r" b="b" t="t" l="l"/>
              <a:pathLst>
                <a:path h="406400" w="3773665">
                  <a:moveTo>
                    <a:pt x="3570465" y="0"/>
                  </a:moveTo>
                  <a:lnTo>
                    <a:pt x="203200" y="0"/>
                  </a:lnTo>
                  <a:lnTo>
                    <a:pt x="0" y="203200"/>
                  </a:lnTo>
                  <a:lnTo>
                    <a:pt x="203200" y="406400"/>
                  </a:lnTo>
                  <a:lnTo>
                    <a:pt x="3570465" y="406400"/>
                  </a:lnTo>
                  <a:lnTo>
                    <a:pt x="3773665" y="203200"/>
                  </a:lnTo>
                  <a:lnTo>
                    <a:pt x="3570465" y="0"/>
                  </a:lnTo>
                  <a:close/>
                </a:path>
              </a:pathLst>
            </a:custGeom>
            <a:solidFill>
              <a:srgbClr val="123586"/>
            </a:solidFill>
          </p:spPr>
        </p:sp>
        <p:sp>
          <p:nvSpPr>
            <p:cNvPr name="TextBox 4" id="4"/>
            <p:cNvSpPr txBox="true"/>
            <p:nvPr/>
          </p:nvSpPr>
          <p:spPr>
            <a:xfrm>
              <a:off x="152400" y="-38100"/>
              <a:ext cx="3468865" cy="444500"/>
            </a:xfrm>
            <a:prstGeom prst="rect">
              <a:avLst/>
            </a:prstGeom>
          </p:spPr>
          <p:txBody>
            <a:bodyPr anchor="ctr" rtlCol="false" tIns="49499" lIns="49499" bIns="49499" rIns="49499"/>
            <a:lstStyle/>
            <a:p>
              <a:pPr algn="ctr">
                <a:lnSpc>
                  <a:spcPts val="2939"/>
                </a:lnSpc>
              </a:pPr>
            </a:p>
          </p:txBody>
        </p:sp>
      </p:grpSp>
      <p:grpSp>
        <p:nvGrpSpPr>
          <p:cNvPr name="Group 5" id="5"/>
          <p:cNvGrpSpPr/>
          <p:nvPr/>
        </p:nvGrpSpPr>
        <p:grpSpPr>
          <a:xfrm rot="0">
            <a:off x="1155792" y="7143589"/>
            <a:ext cx="6865455" cy="739366"/>
            <a:chOff x="0" y="0"/>
            <a:chExt cx="3773665" cy="406400"/>
          </a:xfrm>
        </p:grpSpPr>
        <p:sp>
          <p:nvSpPr>
            <p:cNvPr name="Freeform 6" id="6"/>
            <p:cNvSpPr/>
            <p:nvPr/>
          </p:nvSpPr>
          <p:spPr>
            <a:xfrm flipH="false" flipV="false" rot="0">
              <a:off x="0" y="0"/>
              <a:ext cx="3773665" cy="406400"/>
            </a:xfrm>
            <a:custGeom>
              <a:avLst/>
              <a:gdLst/>
              <a:ahLst/>
              <a:cxnLst/>
              <a:rect r="r" b="b" t="t" l="l"/>
              <a:pathLst>
                <a:path h="406400" w="3773665">
                  <a:moveTo>
                    <a:pt x="3570465" y="0"/>
                  </a:moveTo>
                  <a:lnTo>
                    <a:pt x="203200" y="0"/>
                  </a:lnTo>
                  <a:lnTo>
                    <a:pt x="0" y="203200"/>
                  </a:lnTo>
                  <a:lnTo>
                    <a:pt x="203200" y="406400"/>
                  </a:lnTo>
                  <a:lnTo>
                    <a:pt x="3570465" y="406400"/>
                  </a:lnTo>
                  <a:lnTo>
                    <a:pt x="3773665" y="203200"/>
                  </a:lnTo>
                  <a:lnTo>
                    <a:pt x="3570465" y="0"/>
                  </a:lnTo>
                  <a:close/>
                </a:path>
              </a:pathLst>
            </a:custGeom>
            <a:solidFill>
              <a:srgbClr val="123586"/>
            </a:solidFill>
          </p:spPr>
        </p:sp>
        <p:sp>
          <p:nvSpPr>
            <p:cNvPr name="TextBox 7" id="7"/>
            <p:cNvSpPr txBox="true"/>
            <p:nvPr/>
          </p:nvSpPr>
          <p:spPr>
            <a:xfrm>
              <a:off x="152400" y="-38100"/>
              <a:ext cx="3468865" cy="444500"/>
            </a:xfrm>
            <a:prstGeom prst="rect">
              <a:avLst/>
            </a:prstGeom>
          </p:spPr>
          <p:txBody>
            <a:bodyPr anchor="ctr" rtlCol="false" tIns="49499" lIns="49499" bIns="49499" rIns="49499"/>
            <a:lstStyle/>
            <a:p>
              <a:pPr algn="ctr">
                <a:lnSpc>
                  <a:spcPts val="2939"/>
                </a:lnSpc>
              </a:pPr>
            </a:p>
          </p:txBody>
        </p:sp>
      </p:grpSp>
      <p:sp>
        <p:nvSpPr>
          <p:cNvPr name="Freeform 8" id="8"/>
          <p:cNvSpPr/>
          <p:nvPr/>
        </p:nvSpPr>
        <p:spPr>
          <a:xfrm flipH="true" flipV="true" rot="0">
            <a:off x="12838112" y="-303051"/>
            <a:ext cx="7618278" cy="7618278"/>
          </a:xfrm>
          <a:custGeom>
            <a:avLst/>
            <a:gdLst/>
            <a:ahLst/>
            <a:cxnLst/>
            <a:rect r="r" b="b" t="t" l="l"/>
            <a:pathLst>
              <a:path h="7618278" w="7618278">
                <a:moveTo>
                  <a:pt x="7618278" y="7618278"/>
                </a:moveTo>
                <a:lnTo>
                  <a:pt x="0" y="7618278"/>
                </a:lnTo>
                <a:lnTo>
                  <a:pt x="0" y="0"/>
                </a:lnTo>
                <a:lnTo>
                  <a:pt x="7618278" y="0"/>
                </a:lnTo>
                <a:lnTo>
                  <a:pt x="7618278" y="7618278"/>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2700000">
            <a:off x="13176602" y="4437332"/>
            <a:ext cx="3893021" cy="3893021"/>
            <a:chOff x="0" y="0"/>
            <a:chExt cx="1274510" cy="1274510"/>
          </a:xfrm>
        </p:grpSpPr>
        <p:sp>
          <p:nvSpPr>
            <p:cNvPr name="Freeform 10" id="10"/>
            <p:cNvSpPr/>
            <p:nvPr/>
          </p:nvSpPr>
          <p:spPr>
            <a:xfrm flipH="false" flipV="false" rot="0">
              <a:off x="0" y="0"/>
              <a:ext cx="1274510" cy="1274510"/>
            </a:xfrm>
            <a:custGeom>
              <a:avLst/>
              <a:gdLst/>
              <a:ahLst/>
              <a:cxnLst/>
              <a:rect r="r" b="b" t="t" l="l"/>
              <a:pathLst>
                <a:path h="1274510" w="1274510">
                  <a:moveTo>
                    <a:pt x="0" y="0"/>
                  </a:moveTo>
                  <a:lnTo>
                    <a:pt x="1274510" y="0"/>
                  </a:lnTo>
                  <a:lnTo>
                    <a:pt x="1274510" y="1274510"/>
                  </a:lnTo>
                  <a:lnTo>
                    <a:pt x="0" y="1274510"/>
                  </a:lnTo>
                  <a:close/>
                </a:path>
              </a:pathLst>
            </a:custGeom>
            <a:solidFill>
              <a:srgbClr val="123586"/>
            </a:solidFill>
          </p:spPr>
        </p:sp>
        <p:sp>
          <p:nvSpPr>
            <p:cNvPr name="TextBox 11" id="11"/>
            <p:cNvSpPr txBox="true"/>
            <p:nvPr/>
          </p:nvSpPr>
          <p:spPr>
            <a:xfrm>
              <a:off x="0" y="-38100"/>
              <a:ext cx="1274510" cy="1312610"/>
            </a:xfrm>
            <a:prstGeom prst="rect">
              <a:avLst/>
            </a:prstGeom>
          </p:spPr>
          <p:txBody>
            <a:bodyPr anchor="ctr" rtlCol="false" tIns="50800" lIns="50800" bIns="50800" rIns="50800"/>
            <a:lstStyle/>
            <a:p>
              <a:pPr algn="ctr">
                <a:lnSpc>
                  <a:spcPts val="2939"/>
                </a:lnSpc>
              </a:pPr>
            </a:p>
          </p:txBody>
        </p:sp>
      </p:grpSp>
      <p:sp>
        <p:nvSpPr>
          <p:cNvPr name="TextBox 12" id="12"/>
          <p:cNvSpPr txBox="true"/>
          <p:nvPr/>
        </p:nvSpPr>
        <p:spPr>
          <a:xfrm rot="0">
            <a:off x="1155792" y="1290583"/>
            <a:ext cx="12046565" cy="821055"/>
          </a:xfrm>
          <a:prstGeom prst="rect">
            <a:avLst/>
          </a:prstGeom>
        </p:spPr>
        <p:txBody>
          <a:bodyPr anchor="t" rtlCol="false" tIns="0" lIns="0" bIns="0" rIns="0">
            <a:spAutoFit/>
          </a:bodyPr>
          <a:lstStyle/>
          <a:p>
            <a:pPr algn="l">
              <a:lnSpc>
                <a:spcPts val="6313"/>
              </a:lnSpc>
            </a:pPr>
            <a:r>
              <a:rPr lang="en-US" sz="5261" b="true">
                <a:solidFill>
                  <a:srgbClr val="123586"/>
                </a:solidFill>
                <a:latin typeface="Eastman Grotesque Bold"/>
                <a:ea typeface="Eastman Grotesque Bold"/>
                <a:cs typeface="Eastman Grotesque Bold"/>
                <a:sym typeface="Eastman Grotesque Bold"/>
              </a:rPr>
              <a:t>AI in Healthcare Procedures</a:t>
            </a:r>
          </a:p>
        </p:txBody>
      </p:sp>
      <p:sp>
        <p:nvSpPr>
          <p:cNvPr name="TextBox 13" id="13"/>
          <p:cNvSpPr txBox="true"/>
          <p:nvPr/>
        </p:nvSpPr>
        <p:spPr>
          <a:xfrm rot="0">
            <a:off x="1155792" y="2490985"/>
            <a:ext cx="10468729" cy="1738254"/>
          </a:xfrm>
          <a:prstGeom prst="rect">
            <a:avLst/>
          </a:prstGeom>
        </p:spPr>
        <p:txBody>
          <a:bodyPr anchor="t" rtlCol="false" tIns="0" lIns="0" bIns="0" rIns="0">
            <a:spAutoFit/>
          </a:bodyPr>
          <a:lstStyle/>
          <a:p>
            <a:pPr algn="just">
              <a:lnSpc>
                <a:spcPts val="2748"/>
              </a:lnSpc>
            </a:pPr>
            <a:r>
              <a:rPr lang="en-US" sz="2290">
                <a:solidFill>
                  <a:srgbClr val="000000"/>
                </a:solidFill>
                <a:latin typeface="Public Sans"/>
                <a:ea typeface="Public Sans"/>
                <a:cs typeface="Public Sans"/>
                <a:sym typeface="Public Sans"/>
              </a:rPr>
              <a:t>Artificial Intelligence is making significant advancements in the field of surgery, contributing to improved precision and patient outcomes. AI-powered robotic systems assist surgeons in performing complex procedures with greater accuracy. These technologies help reduce invasiveness, which can lead to shorter recovery times and fewer complications.</a:t>
            </a:r>
          </a:p>
        </p:txBody>
      </p:sp>
      <p:sp>
        <p:nvSpPr>
          <p:cNvPr name="TextBox 14" id="14"/>
          <p:cNvSpPr txBox="true"/>
          <p:nvPr/>
        </p:nvSpPr>
        <p:spPr>
          <a:xfrm rot="0">
            <a:off x="1221416" y="5668507"/>
            <a:ext cx="10403104" cy="1046762"/>
          </a:xfrm>
          <a:prstGeom prst="rect">
            <a:avLst/>
          </a:prstGeom>
        </p:spPr>
        <p:txBody>
          <a:bodyPr anchor="t" rtlCol="false" tIns="0" lIns="0" bIns="0" rIns="0">
            <a:spAutoFit/>
          </a:bodyPr>
          <a:lstStyle/>
          <a:p>
            <a:pPr algn="just">
              <a:lnSpc>
                <a:spcPts val="2748"/>
              </a:lnSpc>
              <a:spcBef>
                <a:spcPct val="0"/>
              </a:spcBef>
            </a:pPr>
            <a:r>
              <a:rPr lang="en-US" sz="2290">
                <a:solidFill>
                  <a:srgbClr val="000000"/>
                </a:solidFill>
                <a:latin typeface="Public Sans"/>
                <a:ea typeface="Public Sans"/>
                <a:cs typeface="Public Sans"/>
                <a:sym typeface="Public Sans"/>
              </a:rPr>
              <a:t>AI enables the use of robotic systems that provide enhanced control and precision during various healthcare interventions. This technology allows for minimally invasive techniques, which can reduce physical impact on patients.</a:t>
            </a:r>
          </a:p>
        </p:txBody>
      </p:sp>
      <p:sp>
        <p:nvSpPr>
          <p:cNvPr name="TextBox 15" id="15"/>
          <p:cNvSpPr txBox="true"/>
          <p:nvPr/>
        </p:nvSpPr>
        <p:spPr>
          <a:xfrm rot="0">
            <a:off x="1155792" y="8001833"/>
            <a:ext cx="10403104" cy="1046762"/>
          </a:xfrm>
          <a:prstGeom prst="rect">
            <a:avLst/>
          </a:prstGeom>
        </p:spPr>
        <p:txBody>
          <a:bodyPr anchor="t" rtlCol="false" tIns="0" lIns="0" bIns="0" rIns="0">
            <a:spAutoFit/>
          </a:bodyPr>
          <a:lstStyle/>
          <a:p>
            <a:pPr algn="just">
              <a:lnSpc>
                <a:spcPts val="2748"/>
              </a:lnSpc>
              <a:spcBef>
                <a:spcPct val="0"/>
              </a:spcBef>
            </a:pPr>
            <a:r>
              <a:rPr lang="en-US" sz="2290">
                <a:solidFill>
                  <a:srgbClr val="000000"/>
                </a:solidFill>
                <a:latin typeface="Public Sans"/>
                <a:ea typeface="Public Sans"/>
                <a:cs typeface="Public Sans"/>
                <a:sym typeface="Public Sans"/>
              </a:rPr>
              <a:t>With AI's ability to analyze real-time data, procedures can be performed with greater accuracy. This precision helps ensure that critical areas are preserved during interventions, leading to better outcomes.</a:t>
            </a:r>
          </a:p>
        </p:txBody>
      </p:sp>
      <p:sp>
        <p:nvSpPr>
          <p:cNvPr name="TextBox 16" id="16"/>
          <p:cNvSpPr txBox="true"/>
          <p:nvPr/>
        </p:nvSpPr>
        <p:spPr>
          <a:xfrm rot="0">
            <a:off x="1854751" y="4941664"/>
            <a:ext cx="5916300" cy="473552"/>
          </a:xfrm>
          <a:prstGeom prst="rect">
            <a:avLst/>
          </a:prstGeom>
        </p:spPr>
        <p:txBody>
          <a:bodyPr anchor="t" rtlCol="false" tIns="0" lIns="0" bIns="0" rIns="0">
            <a:spAutoFit/>
          </a:bodyPr>
          <a:lstStyle/>
          <a:p>
            <a:pPr algn="l">
              <a:lnSpc>
                <a:spcPts val="3676"/>
              </a:lnSpc>
            </a:pPr>
            <a:r>
              <a:rPr lang="en-US" sz="3063" b="true">
                <a:solidFill>
                  <a:srgbClr val="FFFFFF"/>
                </a:solidFill>
                <a:latin typeface="Public Sans Bold"/>
                <a:ea typeface="Public Sans Bold"/>
                <a:cs typeface="Public Sans Bold"/>
                <a:sym typeface="Public Sans Bold"/>
              </a:rPr>
              <a:t>Robotic-Assisted Procedures</a:t>
            </a:r>
          </a:p>
        </p:txBody>
      </p:sp>
      <p:sp>
        <p:nvSpPr>
          <p:cNvPr name="TextBox 17" id="17"/>
          <p:cNvSpPr txBox="true"/>
          <p:nvPr/>
        </p:nvSpPr>
        <p:spPr>
          <a:xfrm rot="0">
            <a:off x="1854751" y="7274990"/>
            <a:ext cx="5916300" cy="473552"/>
          </a:xfrm>
          <a:prstGeom prst="rect">
            <a:avLst/>
          </a:prstGeom>
        </p:spPr>
        <p:txBody>
          <a:bodyPr anchor="t" rtlCol="false" tIns="0" lIns="0" bIns="0" rIns="0">
            <a:spAutoFit/>
          </a:bodyPr>
          <a:lstStyle/>
          <a:p>
            <a:pPr algn="l">
              <a:lnSpc>
                <a:spcPts val="3676"/>
              </a:lnSpc>
            </a:pPr>
            <a:r>
              <a:rPr lang="en-US" sz="3063" b="true">
                <a:solidFill>
                  <a:srgbClr val="FFFFFF"/>
                </a:solidFill>
                <a:latin typeface="Public Sans Bold"/>
                <a:ea typeface="Public Sans Bold"/>
                <a:cs typeface="Public Sans Bold"/>
                <a:sym typeface="Public Sans Bold"/>
              </a:rPr>
              <a:t>Enhanced Precision</a:t>
            </a:r>
          </a:p>
        </p:txBody>
      </p:sp>
      <p:grpSp>
        <p:nvGrpSpPr>
          <p:cNvPr name="Group 18" id="18"/>
          <p:cNvGrpSpPr/>
          <p:nvPr/>
        </p:nvGrpSpPr>
        <p:grpSpPr>
          <a:xfrm rot="0">
            <a:off x="12618252" y="3878982"/>
            <a:ext cx="5009721" cy="500972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25614" t="0" r="-25614" b="0"/>
              </a:stretch>
            </a:blipFill>
          </p:spPr>
        </p:sp>
      </p:grpSp>
      <p:sp>
        <p:nvSpPr>
          <p:cNvPr name="Freeform 20" id="20"/>
          <p:cNvSpPr/>
          <p:nvPr/>
        </p:nvSpPr>
        <p:spPr>
          <a:xfrm flipH="false" flipV="false" rot="-5400000">
            <a:off x="15621088" y="9145645"/>
            <a:ext cx="853372" cy="1849324"/>
          </a:xfrm>
          <a:custGeom>
            <a:avLst/>
            <a:gdLst/>
            <a:ahLst/>
            <a:cxnLst/>
            <a:rect r="r" b="b" t="t" l="l"/>
            <a:pathLst>
              <a:path h="1849324" w="853372">
                <a:moveTo>
                  <a:pt x="0" y="0"/>
                </a:moveTo>
                <a:lnTo>
                  <a:pt x="853372" y="0"/>
                </a:lnTo>
                <a:lnTo>
                  <a:pt x="853372" y="1849324"/>
                </a:lnTo>
                <a:lnTo>
                  <a:pt x="0" y="1849324"/>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56886" y="5143500"/>
            <a:ext cx="10460800" cy="104608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8974721" y="7964380"/>
            <a:ext cx="6393541" cy="63935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8" id="8"/>
          <p:cNvGrpSpPr/>
          <p:nvPr/>
        </p:nvGrpSpPr>
        <p:grpSpPr>
          <a:xfrm rot="0">
            <a:off x="10884171" y="1912458"/>
            <a:ext cx="6783981" cy="67839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0" t="-2700" r="0" b="-2700"/>
              </a:stretch>
            </a:blipFill>
            <a:ln w="142875" cap="sq">
              <a:solidFill>
                <a:srgbClr val="517DED"/>
              </a:solidFill>
              <a:prstDash val="solid"/>
              <a:miter/>
            </a:ln>
          </p:spPr>
        </p:sp>
      </p:grpSp>
      <p:grpSp>
        <p:nvGrpSpPr>
          <p:cNvPr name="Group 10" id="10"/>
          <p:cNvGrpSpPr/>
          <p:nvPr/>
        </p:nvGrpSpPr>
        <p:grpSpPr>
          <a:xfrm rot="0">
            <a:off x="1207481" y="5994071"/>
            <a:ext cx="8926746" cy="739366"/>
            <a:chOff x="0" y="0"/>
            <a:chExt cx="4906675" cy="406400"/>
          </a:xfrm>
        </p:grpSpPr>
        <p:sp>
          <p:nvSpPr>
            <p:cNvPr name="Freeform 11" id="11"/>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2" id="12"/>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grpSp>
        <p:nvGrpSpPr>
          <p:cNvPr name="Group 13" id="13"/>
          <p:cNvGrpSpPr/>
          <p:nvPr/>
        </p:nvGrpSpPr>
        <p:grpSpPr>
          <a:xfrm rot="0">
            <a:off x="1207481" y="7792930"/>
            <a:ext cx="8926746" cy="739366"/>
            <a:chOff x="0" y="0"/>
            <a:chExt cx="4906675" cy="406400"/>
          </a:xfrm>
        </p:grpSpPr>
        <p:sp>
          <p:nvSpPr>
            <p:cNvPr name="Freeform 14" id="14"/>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5" id="15"/>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grpSp>
        <p:nvGrpSpPr>
          <p:cNvPr name="Group 16" id="16"/>
          <p:cNvGrpSpPr/>
          <p:nvPr/>
        </p:nvGrpSpPr>
        <p:grpSpPr>
          <a:xfrm rot="0">
            <a:off x="1207481" y="6891639"/>
            <a:ext cx="8926746" cy="739366"/>
            <a:chOff x="0" y="0"/>
            <a:chExt cx="4906675" cy="406400"/>
          </a:xfrm>
        </p:grpSpPr>
        <p:sp>
          <p:nvSpPr>
            <p:cNvPr name="Freeform 17" id="17"/>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8" id="18"/>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sp>
        <p:nvSpPr>
          <p:cNvPr name="Freeform 19" id="19"/>
          <p:cNvSpPr/>
          <p:nvPr/>
        </p:nvSpPr>
        <p:spPr>
          <a:xfrm flipH="true" flipV="true" rot="0">
            <a:off x="14642705" y="0"/>
            <a:ext cx="10244136" cy="10103279"/>
          </a:xfrm>
          <a:custGeom>
            <a:avLst/>
            <a:gdLst/>
            <a:ahLst/>
            <a:cxnLst/>
            <a:rect r="r" b="b" t="t" l="l"/>
            <a:pathLst>
              <a:path h="10103279" w="10244136">
                <a:moveTo>
                  <a:pt x="10244136" y="10103279"/>
                </a:moveTo>
                <a:lnTo>
                  <a:pt x="0" y="10103279"/>
                </a:lnTo>
                <a:lnTo>
                  <a:pt x="0" y="0"/>
                </a:lnTo>
                <a:lnTo>
                  <a:pt x="10244136" y="0"/>
                </a:lnTo>
                <a:lnTo>
                  <a:pt x="10244136" y="10103279"/>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0" id="20"/>
          <p:cNvSpPr/>
          <p:nvPr/>
        </p:nvSpPr>
        <p:spPr>
          <a:xfrm flipH="false" flipV="false" rot="0">
            <a:off x="1555436" y="6102167"/>
            <a:ext cx="523174" cy="523174"/>
          </a:xfrm>
          <a:custGeom>
            <a:avLst/>
            <a:gdLst/>
            <a:ahLst/>
            <a:cxnLst/>
            <a:rect r="r" b="b" t="t" l="l"/>
            <a:pathLst>
              <a:path h="523174" w="523174">
                <a:moveTo>
                  <a:pt x="0" y="0"/>
                </a:moveTo>
                <a:lnTo>
                  <a:pt x="523174" y="0"/>
                </a:lnTo>
                <a:lnTo>
                  <a:pt x="523174" y="523174"/>
                </a:lnTo>
                <a:lnTo>
                  <a:pt x="0" y="5231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555436" y="6999735"/>
            <a:ext cx="523174" cy="523174"/>
          </a:xfrm>
          <a:custGeom>
            <a:avLst/>
            <a:gdLst/>
            <a:ahLst/>
            <a:cxnLst/>
            <a:rect r="r" b="b" t="t" l="l"/>
            <a:pathLst>
              <a:path h="523174" w="523174">
                <a:moveTo>
                  <a:pt x="0" y="0"/>
                </a:moveTo>
                <a:lnTo>
                  <a:pt x="523174" y="0"/>
                </a:lnTo>
                <a:lnTo>
                  <a:pt x="523174" y="523174"/>
                </a:lnTo>
                <a:lnTo>
                  <a:pt x="0" y="5231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1207481" y="1646444"/>
            <a:ext cx="10431525" cy="1099602"/>
          </a:xfrm>
          <a:prstGeom prst="rect">
            <a:avLst/>
          </a:prstGeom>
        </p:spPr>
        <p:txBody>
          <a:bodyPr anchor="t" rtlCol="false" tIns="0" lIns="0" bIns="0" rIns="0">
            <a:spAutoFit/>
          </a:bodyPr>
          <a:lstStyle/>
          <a:p>
            <a:pPr algn="l">
              <a:lnSpc>
                <a:spcPts val="8656"/>
              </a:lnSpc>
            </a:pPr>
            <a:r>
              <a:rPr lang="en-US" sz="7213" b="true">
                <a:solidFill>
                  <a:srgbClr val="123586"/>
                </a:solidFill>
                <a:latin typeface="Eastman Grotesque Bold"/>
                <a:ea typeface="Eastman Grotesque Bold"/>
                <a:cs typeface="Eastman Grotesque Bold"/>
                <a:sym typeface="Eastman Grotesque Bold"/>
              </a:rPr>
              <a:t>AI in Medical Imaging</a:t>
            </a:r>
          </a:p>
        </p:txBody>
      </p:sp>
      <p:sp>
        <p:nvSpPr>
          <p:cNvPr name="TextBox 23" id="23"/>
          <p:cNvSpPr txBox="true"/>
          <p:nvPr/>
        </p:nvSpPr>
        <p:spPr>
          <a:xfrm rot="0">
            <a:off x="1207481" y="2974646"/>
            <a:ext cx="8926746" cy="2543175"/>
          </a:xfrm>
          <a:prstGeom prst="rect">
            <a:avLst/>
          </a:prstGeom>
        </p:spPr>
        <p:txBody>
          <a:bodyPr anchor="t" rtlCol="false" tIns="0" lIns="0" bIns="0" rIns="0">
            <a:spAutoFit/>
          </a:bodyPr>
          <a:lstStyle/>
          <a:p>
            <a:pPr algn="just">
              <a:lnSpc>
                <a:spcPts val="2879"/>
              </a:lnSpc>
            </a:pPr>
            <a:r>
              <a:rPr lang="en-US" sz="2399">
                <a:solidFill>
                  <a:srgbClr val="000000"/>
                </a:solidFill>
                <a:latin typeface="Public Sans"/>
                <a:ea typeface="Public Sans"/>
                <a:cs typeface="Public Sans"/>
                <a:sym typeface="Public Sans"/>
              </a:rPr>
              <a:t>Artificial Intelligence is transforming the field of medical imaging by improving the efficiency and accuracy of image evaluation. With the ability to quickly analyze various types of medical images, AI assists healthcare professionals in identifying potential health issues more effectively. This technology streamlines the imaging process, allowing for quicker assessments.</a:t>
            </a:r>
          </a:p>
        </p:txBody>
      </p:sp>
      <p:sp>
        <p:nvSpPr>
          <p:cNvPr name="TextBox 24" id="24"/>
          <p:cNvSpPr txBox="true"/>
          <p:nvPr/>
        </p:nvSpPr>
        <p:spPr>
          <a:xfrm rot="0">
            <a:off x="2287746" y="6133647"/>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Improved Detection</a:t>
            </a:r>
          </a:p>
        </p:txBody>
      </p:sp>
      <p:sp>
        <p:nvSpPr>
          <p:cNvPr name="TextBox 25" id="25"/>
          <p:cNvSpPr txBox="true"/>
          <p:nvPr/>
        </p:nvSpPr>
        <p:spPr>
          <a:xfrm rot="0">
            <a:off x="2287746" y="7932507"/>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Faster Analysis</a:t>
            </a:r>
          </a:p>
        </p:txBody>
      </p:sp>
      <p:sp>
        <p:nvSpPr>
          <p:cNvPr name="TextBox 26" id="26"/>
          <p:cNvSpPr txBox="true"/>
          <p:nvPr/>
        </p:nvSpPr>
        <p:spPr>
          <a:xfrm rot="0">
            <a:off x="2287746" y="7031216"/>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Minimized Errors</a:t>
            </a:r>
          </a:p>
        </p:txBody>
      </p:sp>
      <p:sp>
        <p:nvSpPr>
          <p:cNvPr name="Freeform 27" id="27"/>
          <p:cNvSpPr/>
          <p:nvPr/>
        </p:nvSpPr>
        <p:spPr>
          <a:xfrm flipH="false" flipV="false" rot="0">
            <a:off x="1555436" y="7897304"/>
            <a:ext cx="523174" cy="523174"/>
          </a:xfrm>
          <a:custGeom>
            <a:avLst/>
            <a:gdLst/>
            <a:ahLst/>
            <a:cxnLst/>
            <a:rect r="r" b="b" t="t" l="l"/>
            <a:pathLst>
              <a:path h="523174" w="523174">
                <a:moveTo>
                  <a:pt x="0" y="0"/>
                </a:moveTo>
                <a:lnTo>
                  <a:pt x="523174" y="0"/>
                </a:lnTo>
                <a:lnTo>
                  <a:pt x="523174" y="523173"/>
                </a:lnTo>
                <a:lnTo>
                  <a:pt x="0" y="5231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30306" y="6677820"/>
            <a:ext cx="12427387" cy="2619679"/>
            <a:chOff x="0" y="0"/>
            <a:chExt cx="3273057" cy="689957"/>
          </a:xfrm>
        </p:grpSpPr>
        <p:sp>
          <p:nvSpPr>
            <p:cNvPr name="Freeform 3" id="3"/>
            <p:cNvSpPr/>
            <p:nvPr/>
          </p:nvSpPr>
          <p:spPr>
            <a:xfrm flipH="false" flipV="false" rot="0">
              <a:off x="0" y="0"/>
              <a:ext cx="3273057" cy="689957"/>
            </a:xfrm>
            <a:custGeom>
              <a:avLst/>
              <a:gdLst/>
              <a:ahLst/>
              <a:cxnLst/>
              <a:rect r="r" b="b" t="t" l="l"/>
              <a:pathLst>
                <a:path h="689957" w="3273057">
                  <a:moveTo>
                    <a:pt x="13082" y="0"/>
                  </a:moveTo>
                  <a:lnTo>
                    <a:pt x="3259974" y="0"/>
                  </a:lnTo>
                  <a:cubicBezTo>
                    <a:pt x="3263444" y="0"/>
                    <a:pt x="3266772" y="1378"/>
                    <a:pt x="3269225" y="3832"/>
                  </a:cubicBezTo>
                  <a:cubicBezTo>
                    <a:pt x="3271679" y="6285"/>
                    <a:pt x="3273057" y="9613"/>
                    <a:pt x="3273057" y="13082"/>
                  </a:cubicBezTo>
                  <a:lnTo>
                    <a:pt x="3273057" y="676874"/>
                  </a:lnTo>
                  <a:cubicBezTo>
                    <a:pt x="3273057" y="680344"/>
                    <a:pt x="3271679" y="683671"/>
                    <a:pt x="3269225" y="686125"/>
                  </a:cubicBezTo>
                  <a:cubicBezTo>
                    <a:pt x="3266772" y="688578"/>
                    <a:pt x="3263444" y="689957"/>
                    <a:pt x="3259974" y="689957"/>
                  </a:cubicBezTo>
                  <a:lnTo>
                    <a:pt x="13082" y="689957"/>
                  </a:lnTo>
                  <a:cubicBezTo>
                    <a:pt x="9613" y="689957"/>
                    <a:pt x="6285" y="688578"/>
                    <a:pt x="3832" y="686125"/>
                  </a:cubicBezTo>
                  <a:cubicBezTo>
                    <a:pt x="1378" y="683671"/>
                    <a:pt x="0" y="680344"/>
                    <a:pt x="0" y="676874"/>
                  </a:cubicBezTo>
                  <a:lnTo>
                    <a:pt x="0" y="13082"/>
                  </a:lnTo>
                  <a:cubicBezTo>
                    <a:pt x="0" y="9613"/>
                    <a:pt x="1378" y="6285"/>
                    <a:pt x="3832" y="3832"/>
                  </a:cubicBezTo>
                  <a:cubicBezTo>
                    <a:pt x="6285" y="1378"/>
                    <a:pt x="9613" y="0"/>
                    <a:pt x="13082" y="0"/>
                  </a:cubicBezTo>
                  <a:close/>
                </a:path>
              </a:pathLst>
            </a:custGeom>
            <a:solidFill>
              <a:srgbClr val="123586"/>
            </a:solidFill>
          </p:spPr>
        </p:sp>
        <p:sp>
          <p:nvSpPr>
            <p:cNvPr name="TextBox 4" id="4"/>
            <p:cNvSpPr txBox="true"/>
            <p:nvPr/>
          </p:nvSpPr>
          <p:spPr>
            <a:xfrm>
              <a:off x="0" y="-38100"/>
              <a:ext cx="3273057" cy="728057"/>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17648195" y="19050"/>
            <a:ext cx="639805" cy="9239250"/>
            <a:chOff x="0" y="0"/>
            <a:chExt cx="168508" cy="2433383"/>
          </a:xfrm>
        </p:grpSpPr>
        <p:sp>
          <p:nvSpPr>
            <p:cNvPr name="Freeform 6" id="6"/>
            <p:cNvSpPr/>
            <p:nvPr/>
          </p:nvSpPr>
          <p:spPr>
            <a:xfrm flipH="false" flipV="false" rot="0">
              <a:off x="0" y="0"/>
              <a:ext cx="168508" cy="2433383"/>
            </a:xfrm>
            <a:custGeom>
              <a:avLst/>
              <a:gdLst/>
              <a:ahLst/>
              <a:cxnLst/>
              <a:rect r="r" b="b" t="t" l="l"/>
              <a:pathLst>
                <a:path h="2433383" w="168508">
                  <a:moveTo>
                    <a:pt x="0" y="0"/>
                  </a:moveTo>
                  <a:lnTo>
                    <a:pt x="168508" y="0"/>
                  </a:lnTo>
                  <a:lnTo>
                    <a:pt x="168508" y="2433383"/>
                  </a:lnTo>
                  <a:lnTo>
                    <a:pt x="0" y="2433383"/>
                  </a:lnTo>
                  <a:close/>
                </a:path>
              </a:pathLst>
            </a:custGeom>
            <a:solidFill>
              <a:srgbClr val="517DED"/>
            </a:solidFill>
          </p:spPr>
        </p:sp>
        <p:sp>
          <p:nvSpPr>
            <p:cNvPr name="TextBox 7" id="7"/>
            <p:cNvSpPr txBox="true"/>
            <p:nvPr/>
          </p:nvSpPr>
          <p:spPr>
            <a:xfrm>
              <a:off x="0" y="-38100"/>
              <a:ext cx="168508" cy="2471483"/>
            </a:xfrm>
            <a:prstGeom prst="rect">
              <a:avLst/>
            </a:prstGeom>
          </p:spPr>
          <p:txBody>
            <a:bodyPr anchor="ctr" rtlCol="false" tIns="50800" lIns="50800" bIns="50800" rIns="50800"/>
            <a:lstStyle/>
            <a:p>
              <a:pPr algn="ctr">
                <a:lnSpc>
                  <a:spcPts val="2939"/>
                </a:lnSpc>
              </a:pPr>
            </a:p>
          </p:txBody>
        </p:sp>
      </p:grpSp>
      <p:grpSp>
        <p:nvGrpSpPr>
          <p:cNvPr name="Group 8" id="8"/>
          <p:cNvGrpSpPr/>
          <p:nvPr/>
        </p:nvGrpSpPr>
        <p:grpSpPr>
          <a:xfrm rot="0">
            <a:off x="0" y="19050"/>
            <a:ext cx="639805" cy="9239250"/>
            <a:chOff x="0" y="0"/>
            <a:chExt cx="168508" cy="2433383"/>
          </a:xfrm>
        </p:grpSpPr>
        <p:sp>
          <p:nvSpPr>
            <p:cNvPr name="Freeform 9" id="9"/>
            <p:cNvSpPr/>
            <p:nvPr/>
          </p:nvSpPr>
          <p:spPr>
            <a:xfrm flipH="false" flipV="false" rot="0">
              <a:off x="0" y="0"/>
              <a:ext cx="168508" cy="2433383"/>
            </a:xfrm>
            <a:custGeom>
              <a:avLst/>
              <a:gdLst/>
              <a:ahLst/>
              <a:cxnLst/>
              <a:rect r="r" b="b" t="t" l="l"/>
              <a:pathLst>
                <a:path h="2433383" w="168508">
                  <a:moveTo>
                    <a:pt x="0" y="0"/>
                  </a:moveTo>
                  <a:lnTo>
                    <a:pt x="168508" y="0"/>
                  </a:lnTo>
                  <a:lnTo>
                    <a:pt x="168508" y="2433383"/>
                  </a:lnTo>
                  <a:lnTo>
                    <a:pt x="0" y="2433383"/>
                  </a:lnTo>
                  <a:close/>
                </a:path>
              </a:pathLst>
            </a:custGeom>
            <a:solidFill>
              <a:srgbClr val="517DED"/>
            </a:solidFill>
          </p:spPr>
        </p:sp>
        <p:sp>
          <p:nvSpPr>
            <p:cNvPr name="TextBox 10" id="10"/>
            <p:cNvSpPr txBox="true"/>
            <p:nvPr/>
          </p:nvSpPr>
          <p:spPr>
            <a:xfrm>
              <a:off x="0" y="-38100"/>
              <a:ext cx="168508" cy="2471483"/>
            </a:xfrm>
            <a:prstGeom prst="rect">
              <a:avLst/>
            </a:prstGeom>
          </p:spPr>
          <p:txBody>
            <a:bodyPr anchor="ctr" rtlCol="false" tIns="50800" lIns="50800" bIns="50800" rIns="50800"/>
            <a:lstStyle/>
            <a:p>
              <a:pPr algn="ctr">
                <a:lnSpc>
                  <a:spcPts val="2939"/>
                </a:lnSpc>
              </a:pPr>
            </a:p>
          </p:txBody>
        </p:sp>
      </p:grpSp>
      <p:grpSp>
        <p:nvGrpSpPr>
          <p:cNvPr name="Group 11" id="11"/>
          <p:cNvGrpSpPr/>
          <p:nvPr/>
        </p:nvGrpSpPr>
        <p:grpSpPr>
          <a:xfrm rot="0">
            <a:off x="2914326" y="885235"/>
            <a:ext cx="4039831" cy="40398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0" t="-43404" r="-115241" b="0"/>
              </a:stretch>
            </a:blipFill>
            <a:ln w="142875" cap="sq">
              <a:solidFill>
                <a:srgbClr val="517DED"/>
              </a:solidFill>
              <a:prstDash val="solid"/>
              <a:miter/>
            </a:ln>
          </p:spPr>
        </p:sp>
      </p:grpSp>
      <p:grpSp>
        <p:nvGrpSpPr>
          <p:cNvPr name="Group 13" id="13"/>
          <p:cNvGrpSpPr/>
          <p:nvPr/>
        </p:nvGrpSpPr>
        <p:grpSpPr>
          <a:xfrm rot="0">
            <a:off x="7124085" y="885235"/>
            <a:ext cx="4039831" cy="40398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3"/>
              <a:stretch>
                <a:fillRect l="0" t="0" r="-66405" b="-10867"/>
              </a:stretch>
            </a:blipFill>
            <a:ln w="142875" cap="sq">
              <a:solidFill>
                <a:srgbClr val="123586"/>
              </a:solidFill>
              <a:prstDash val="solid"/>
              <a:miter/>
            </a:ln>
          </p:spPr>
        </p:sp>
      </p:grpSp>
      <p:grpSp>
        <p:nvGrpSpPr>
          <p:cNvPr name="Group 15" id="15"/>
          <p:cNvGrpSpPr/>
          <p:nvPr/>
        </p:nvGrpSpPr>
        <p:grpSpPr>
          <a:xfrm rot="0">
            <a:off x="11333843" y="885235"/>
            <a:ext cx="4039831" cy="40398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25046" t="0" r="-37661" b="-8404"/>
              </a:stretch>
            </a:blipFill>
            <a:ln w="142875" cap="sq">
              <a:solidFill>
                <a:srgbClr val="517DED"/>
              </a:solidFill>
              <a:prstDash val="solid"/>
              <a:miter/>
            </a:ln>
          </p:spPr>
        </p:sp>
      </p:grpSp>
      <p:sp>
        <p:nvSpPr>
          <p:cNvPr name="TextBox 17" id="17"/>
          <p:cNvSpPr txBox="true"/>
          <p:nvPr/>
        </p:nvSpPr>
        <p:spPr>
          <a:xfrm rot="0">
            <a:off x="2930306" y="5544191"/>
            <a:ext cx="12427387" cy="910629"/>
          </a:xfrm>
          <a:prstGeom prst="rect">
            <a:avLst/>
          </a:prstGeom>
        </p:spPr>
        <p:txBody>
          <a:bodyPr anchor="t" rtlCol="false" tIns="0" lIns="0" bIns="0" rIns="0">
            <a:spAutoFit/>
          </a:bodyPr>
          <a:lstStyle/>
          <a:p>
            <a:pPr algn="ctr">
              <a:lnSpc>
                <a:spcPts val="7125"/>
              </a:lnSpc>
            </a:pPr>
            <a:r>
              <a:rPr lang="en-US" sz="5937" b="true">
                <a:solidFill>
                  <a:srgbClr val="123586"/>
                </a:solidFill>
                <a:latin typeface="Eastman Grotesque Bold"/>
                <a:ea typeface="Eastman Grotesque Bold"/>
                <a:cs typeface="Eastman Grotesque Bold"/>
                <a:sym typeface="Eastman Grotesque Bold"/>
              </a:rPr>
              <a:t>AI in Treatment Development</a:t>
            </a:r>
          </a:p>
        </p:txBody>
      </p:sp>
      <p:sp>
        <p:nvSpPr>
          <p:cNvPr name="TextBox 18" id="18"/>
          <p:cNvSpPr txBox="true"/>
          <p:nvPr/>
        </p:nvSpPr>
        <p:spPr>
          <a:xfrm rot="0">
            <a:off x="3324837" y="7112044"/>
            <a:ext cx="11638327" cy="1803214"/>
          </a:xfrm>
          <a:prstGeom prst="rect">
            <a:avLst/>
          </a:prstGeom>
        </p:spPr>
        <p:txBody>
          <a:bodyPr anchor="t" rtlCol="false" tIns="0" lIns="0" bIns="0" rIns="0">
            <a:spAutoFit/>
          </a:bodyPr>
          <a:lstStyle/>
          <a:p>
            <a:pPr algn="just">
              <a:lnSpc>
                <a:spcPts val="2843"/>
              </a:lnSpc>
            </a:pPr>
            <a:r>
              <a:rPr lang="en-US" sz="2369">
                <a:solidFill>
                  <a:srgbClr val="FFFFFF"/>
                </a:solidFill>
                <a:latin typeface="Public Sans"/>
                <a:ea typeface="Public Sans"/>
                <a:cs typeface="Public Sans"/>
                <a:sym typeface="Public Sans"/>
              </a:rPr>
              <a:t>Artificial Intelligence is revolutionizing the process of developing new treatments, significantly accelerating the introduction of innovative therapies. By leveraging advanced algorithms and large datasets, AI can identify potential treatment candidates more efficiently than traditional methods. This innovative approach reduces the time and cost associated with bringing new therapies to patients.</a:t>
            </a:r>
          </a:p>
        </p:txBody>
      </p:sp>
      <p:sp>
        <p:nvSpPr>
          <p:cNvPr name="Freeform 19" id="19"/>
          <p:cNvSpPr/>
          <p:nvPr/>
        </p:nvSpPr>
        <p:spPr>
          <a:xfrm flipH="true" flipV="false" rot="0">
            <a:off x="14963163" y="481818"/>
            <a:ext cx="10256646" cy="10115617"/>
          </a:xfrm>
          <a:custGeom>
            <a:avLst/>
            <a:gdLst/>
            <a:ahLst/>
            <a:cxnLst/>
            <a:rect r="r" b="b" t="t" l="l"/>
            <a:pathLst>
              <a:path h="10115617" w="10256646">
                <a:moveTo>
                  <a:pt x="10256646" y="0"/>
                </a:moveTo>
                <a:lnTo>
                  <a:pt x="0" y="0"/>
                </a:lnTo>
                <a:lnTo>
                  <a:pt x="0" y="10115617"/>
                </a:lnTo>
                <a:lnTo>
                  <a:pt x="10256646" y="10115617"/>
                </a:lnTo>
                <a:lnTo>
                  <a:pt x="10256646"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0" id="20"/>
          <p:cNvSpPr/>
          <p:nvPr/>
        </p:nvSpPr>
        <p:spPr>
          <a:xfrm flipH="false" flipV="false" rot="0">
            <a:off x="-6931809" y="481818"/>
            <a:ext cx="10256646" cy="10115617"/>
          </a:xfrm>
          <a:custGeom>
            <a:avLst/>
            <a:gdLst/>
            <a:ahLst/>
            <a:cxnLst/>
            <a:rect r="r" b="b" t="t" l="l"/>
            <a:pathLst>
              <a:path h="10115617" w="10256646">
                <a:moveTo>
                  <a:pt x="0" y="0"/>
                </a:moveTo>
                <a:lnTo>
                  <a:pt x="10256646" y="0"/>
                </a:lnTo>
                <a:lnTo>
                  <a:pt x="10256646" y="10115617"/>
                </a:lnTo>
                <a:lnTo>
                  <a:pt x="0" y="101156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250888" y="2010876"/>
            <a:ext cx="7621391" cy="1917725"/>
          </a:xfrm>
          <a:prstGeom prst="rect">
            <a:avLst/>
          </a:prstGeom>
        </p:spPr>
        <p:txBody>
          <a:bodyPr anchor="t" rtlCol="false" tIns="0" lIns="0" bIns="0" rIns="0">
            <a:spAutoFit/>
          </a:bodyPr>
          <a:lstStyle/>
          <a:p>
            <a:pPr algn="ctr">
              <a:lnSpc>
                <a:spcPts val="7544"/>
              </a:lnSpc>
            </a:pPr>
            <a:r>
              <a:rPr lang="en-US" sz="6286" b="true">
                <a:solidFill>
                  <a:srgbClr val="123586"/>
                </a:solidFill>
                <a:latin typeface="Eastman Grotesque Bold"/>
                <a:ea typeface="Eastman Grotesque Bold"/>
                <a:cs typeface="Eastman Grotesque Bold"/>
                <a:sym typeface="Eastman Grotesque Bold"/>
              </a:rPr>
              <a:t>AI in Patient Care and Monitoring</a:t>
            </a:r>
          </a:p>
        </p:txBody>
      </p:sp>
      <p:sp>
        <p:nvSpPr>
          <p:cNvPr name="TextBox 3" id="3"/>
          <p:cNvSpPr txBox="true"/>
          <p:nvPr/>
        </p:nvSpPr>
        <p:spPr>
          <a:xfrm rot="0">
            <a:off x="2184438" y="4332618"/>
            <a:ext cx="13754291" cy="1631290"/>
          </a:xfrm>
          <a:prstGeom prst="rect">
            <a:avLst/>
          </a:prstGeom>
        </p:spPr>
        <p:txBody>
          <a:bodyPr anchor="t" rtlCol="false" tIns="0" lIns="0" bIns="0" rIns="0">
            <a:spAutoFit/>
          </a:bodyPr>
          <a:lstStyle/>
          <a:p>
            <a:pPr algn="just">
              <a:lnSpc>
                <a:spcPts val="3226"/>
              </a:lnSpc>
            </a:pPr>
            <a:r>
              <a:rPr lang="en-US" sz="2688">
                <a:solidFill>
                  <a:srgbClr val="000000"/>
                </a:solidFill>
                <a:latin typeface="Public Sans"/>
                <a:ea typeface="Public Sans"/>
                <a:cs typeface="Public Sans"/>
                <a:sym typeface="Public Sans"/>
              </a:rPr>
              <a:t>Artificial Intelligence is playing a crucial role in enhancing patient care and monitoring, enabling more personalized and proactive healthcare solutions. AI-driven tools and applications allow healthcare providers to monitor patient conditions in real-time, leading to better health outcomes and improved quality of care.</a:t>
            </a:r>
          </a:p>
        </p:txBody>
      </p:sp>
      <p:sp>
        <p:nvSpPr>
          <p:cNvPr name="TextBox 4" id="4"/>
          <p:cNvSpPr txBox="true"/>
          <p:nvPr/>
        </p:nvSpPr>
        <p:spPr>
          <a:xfrm rot="0">
            <a:off x="2949118" y="6629276"/>
            <a:ext cx="5858125" cy="489457"/>
          </a:xfrm>
          <a:prstGeom prst="rect">
            <a:avLst/>
          </a:prstGeom>
        </p:spPr>
        <p:txBody>
          <a:bodyPr anchor="t" rtlCol="false" tIns="0" lIns="0" bIns="0" rIns="0">
            <a:spAutoFit/>
          </a:bodyPr>
          <a:lstStyle/>
          <a:p>
            <a:pPr algn="l">
              <a:lnSpc>
                <a:spcPts val="3812"/>
              </a:lnSpc>
            </a:pPr>
            <a:r>
              <a:rPr lang="en-US" sz="3177" b="true">
                <a:solidFill>
                  <a:srgbClr val="123586"/>
                </a:solidFill>
                <a:latin typeface="Public Sans Bold"/>
                <a:ea typeface="Public Sans Bold"/>
                <a:cs typeface="Public Sans Bold"/>
                <a:sym typeface="Public Sans Bold"/>
              </a:rPr>
              <a:t>Improved Detection</a:t>
            </a:r>
          </a:p>
        </p:txBody>
      </p:sp>
      <p:sp>
        <p:nvSpPr>
          <p:cNvPr name="TextBox 5" id="5"/>
          <p:cNvSpPr txBox="true"/>
          <p:nvPr/>
        </p:nvSpPr>
        <p:spPr>
          <a:xfrm rot="0">
            <a:off x="2949118" y="7296514"/>
            <a:ext cx="5858125" cy="489457"/>
          </a:xfrm>
          <a:prstGeom prst="rect">
            <a:avLst/>
          </a:prstGeom>
        </p:spPr>
        <p:txBody>
          <a:bodyPr anchor="t" rtlCol="false" tIns="0" lIns="0" bIns="0" rIns="0">
            <a:spAutoFit/>
          </a:bodyPr>
          <a:lstStyle/>
          <a:p>
            <a:pPr algn="l">
              <a:lnSpc>
                <a:spcPts val="3812"/>
              </a:lnSpc>
            </a:pPr>
            <a:r>
              <a:rPr lang="en-US" sz="3177" b="true">
                <a:solidFill>
                  <a:srgbClr val="123586"/>
                </a:solidFill>
                <a:latin typeface="Public Sans Bold"/>
                <a:ea typeface="Public Sans Bold"/>
                <a:cs typeface="Public Sans Bold"/>
                <a:sym typeface="Public Sans Bold"/>
              </a:rPr>
              <a:t>Real-Time Health Analytics</a:t>
            </a:r>
          </a:p>
        </p:txBody>
      </p:sp>
      <p:sp>
        <p:nvSpPr>
          <p:cNvPr name="TextBox 6" id="6"/>
          <p:cNvSpPr txBox="true"/>
          <p:nvPr/>
        </p:nvSpPr>
        <p:spPr>
          <a:xfrm rot="0">
            <a:off x="9852788" y="6629302"/>
            <a:ext cx="6940639" cy="489405"/>
          </a:xfrm>
          <a:prstGeom prst="rect">
            <a:avLst/>
          </a:prstGeom>
        </p:spPr>
        <p:txBody>
          <a:bodyPr anchor="t" rtlCol="false" tIns="0" lIns="0" bIns="0" rIns="0">
            <a:spAutoFit/>
          </a:bodyPr>
          <a:lstStyle/>
          <a:p>
            <a:pPr algn="l">
              <a:lnSpc>
                <a:spcPts val="3812"/>
              </a:lnSpc>
            </a:pPr>
            <a:r>
              <a:rPr lang="en-US" sz="3177" b="true">
                <a:solidFill>
                  <a:srgbClr val="123586"/>
                </a:solidFill>
                <a:latin typeface="Public Sans Bold"/>
                <a:ea typeface="Public Sans Bold"/>
                <a:cs typeface="Public Sans Bold"/>
                <a:sym typeface="Public Sans Bold"/>
              </a:rPr>
              <a:t>AI Chatbots for Patient Support</a:t>
            </a:r>
          </a:p>
        </p:txBody>
      </p:sp>
      <p:sp>
        <p:nvSpPr>
          <p:cNvPr name="TextBox 7" id="7"/>
          <p:cNvSpPr txBox="true"/>
          <p:nvPr/>
        </p:nvSpPr>
        <p:spPr>
          <a:xfrm rot="0">
            <a:off x="9852788" y="7296540"/>
            <a:ext cx="6940639" cy="489405"/>
          </a:xfrm>
          <a:prstGeom prst="rect">
            <a:avLst/>
          </a:prstGeom>
        </p:spPr>
        <p:txBody>
          <a:bodyPr anchor="t" rtlCol="false" tIns="0" lIns="0" bIns="0" rIns="0">
            <a:spAutoFit/>
          </a:bodyPr>
          <a:lstStyle/>
          <a:p>
            <a:pPr algn="l">
              <a:lnSpc>
                <a:spcPts val="3812"/>
              </a:lnSpc>
            </a:pPr>
            <a:r>
              <a:rPr lang="en-US" sz="3177" b="true">
                <a:solidFill>
                  <a:srgbClr val="123586"/>
                </a:solidFill>
                <a:latin typeface="Public Sans Bold"/>
                <a:ea typeface="Public Sans Bold"/>
                <a:cs typeface="Public Sans Bold"/>
                <a:sym typeface="Public Sans Bold"/>
              </a:rPr>
              <a:t>Remote Monitoring</a:t>
            </a:r>
          </a:p>
        </p:txBody>
      </p:sp>
      <p:grpSp>
        <p:nvGrpSpPr>
          <p:cNvPr name="Group 8" id="8"/>
          <p:cNvGrpSpPr/>
          <p:nvPr/>
        </p:nvGrpSpPr>
        <p:grpSpPr>
          <a:xfrm rot="0">
            <a:off x="0" y="9754891"/>
            <a:ext cx="18288000" cy="532109"/>
            <a:chOff x="0" y="0"/>
            <a:chExt cx="4816593" cy="140144"/>
          </a:xfrm>
        </p:grpSpPr>
        <p:sp>
          <p:nvSpPr>
            <p:cNvPr name="Freeform 9" id="9"/>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123586"/>
            </a:solidFill>
          </p:spPr>
        </p:sp>
        <p:sp>
          <p:nvSpPr>
            <p:cNvPr name="TextBox 10" id="10"/>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grpSp>
        <p:nvGrpSpPr>
          <p:cNvPr name="Group 11" id="11"/>
          <p:cNvGrpSpPr/>
          <p:nvPr/>
        </p:nvGrpSpPr>
        <p:grpSpPr>
          <a:xfrm rot="0">
            <a:off x="0" y="10036769"/>
            <a:ext cx="18288000" cy="250231"/>
            <a:chOff x="0" y="0"/>
            <a:chExt cx="4816593" cy="65904"/>
          </a:xfrm>
        </p:grpSpPr>
        <p:sp>
          <p:nvSpPr>
            <p:cNvPr name="Freeform 12" id="12"/>
            <p:cNvSpPr/>
            <p:nvPr/>
          </p:nvSpPr>
          <p:spPr>
            <a:xfrm flipH="false" flipV="false" rot="0">
              <a:off x="0" y="0"/>
              <a:ext cx="4816592" cy="65904"/>
            </a:xfrm>
            <a:custGeom>
              <a:avLst/>
              <a:gdLst/>
              <a:ahLst/>
              <a:cxnLst/>
              <a:rect r="r" b="b" t="t" l="l"/>
              <a:pathLst>
                <a:path h="65904" w="4816592">
                  <a:moveTo>
                    <a:pt x="0" y="0"/>
                  </a:moveTo>
                  <a:lnTo>
                    <a:pt x="4816592" y="0"/>
                  </a:lnTo>
                  <a:lnTo>
                    <a:pt x="4816592" y="65904"/>
                  </a:lnTo>
                  <a:lnTo>
                    <a:pt x="0" y="65904"/>
                  </a:lnTo>
                  <a:close/>
                </a:path>
              </a:pathLst>
            </a:custGeom>
            <a:solidFill>
              <a:srgbClr val="517DED"/>
            </a:solidFill>
          </p:spPr>
        </p:sp>
        <p:sp>
          <p:nvSpPr>
            <p:cNvPr name="TextBox 13" id="13"/>
            <p:cNvSpPr txBox="true"/>
            <p:nvPr/>
          </p:nvSpPr>
          <p:spPr>
            <a:xfrm>
              <a:off x="0" y="-38100"/>
              <a:ext cx="4816593" cy="104004"/>
            </a:xfrm>
            <a:prstGeom prst="rect">
              <a:avLst/>
            </a:prstGeom>
          </p:spPr>
          <p:txBody>
            <a:bodyPr anchor="ctr" rtlCol="false" tIns="50800" lIns="50800" bIns="50800" rIns="50800"/>
            <a:lstStyle/>
            <a:p>
              <a:pPr algn="ctr">
                <a:lnSpc>
                  <a:spcPts val="2939"/>
                </a:lnSpc>
              </a:pPr>
            </a:p>
          </p:txBody>
        </p:sp>
      </p:grpSp>
      <p:sp>
        <p:nvSpPr>
          <p:cNvPr name="Freeform 14" id="14"/>
          <p:cNvSpPr/>
          <p:nvPr/>
        </p:nvSpPr>
        <p:spPr>
          <a:xfrm flipH="false" flipV="false" rot="0">
            <a:off x="-87393" y="6878533"/>
            <a:ext cx="894622" cy="1938715"/>
          </a:xfrm>
          <a:custGeom>
            <a:avLst/>
            <a:gdLst/>
            <a:ahLst/>
            <a:cxnLst/>
            <a:rect r="r" b="b" t="t" l="l"/>
            <a:pathLst>
              <a:path h="1938715" w="894622">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15" id="15"/>
          <p:cNvSpPr/>
          <p:nvPr/>
        </p:nvSpPr>
        <p:spPr>
          <a:xfrm flipH="false" flipV="false" rot="0">
            <a:off x="17480771" y="6878533"/>
            <a:ext cx="894622" cy="1938715"/>
          </a:xfrm>
          <a:custGeom>
            <a:avLst/>
            <a:gdLst/>
            <a:ahLst/>
            <a:cxnLst/>
            <a:rect r="r" b="b" t="t" l="l"/>
            <a:pathLst>
              <a:path h="1938715" w="894622">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16" id="16"/>
          <p:cNvSpPr/>
          <p:nvPr/>
        </p:nvSpPr>
        <p:spPr>
          <a:xfrm flipH="false" flipV="true" rot="0">
            <a:off x="-2956685" y="-1299418"/>
            <a:ext cx="5727778" cy="5405591"/>
          </a:xfrm>
          <a:custGeom>
            <a:avLst/>
            <a:gdLst/>
            <a:ahLst/>
            <a:cxnLst/>
            <a:rect r="r" b="b" t="t" l="l"/>
            <a:pathLst>
              <a:path h="5405591" w="5727778">
                <a:moveTo>
                  <a:pt x="0" y="5405590"/>
                </a:moveTo>
                <a:lnTo>
                  <a:pt x="5727778" y="5405590"/>
                </a:lnTo>
                <a:lnTo>
                  <a:pt x="5727778" y="0"/>
                </a:lnTo>
                <a:lnTo>
                  <a:pt x="0" y="0"/>
                </a:lnTo>
                <a:lnTo>
                  <a:pt x="0" y="540559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7" id="17"/>
          <p:cNvSpPr/>
          <p:nvPr/>
        </p:nvSpPr>
        <p:spPr>
          <a:xfrm flipH="true" flipV="true" rot="0">
            <a:off x="15350138" y="-1299418"/>
            <a:ext cx="5727778" cy="5405591"/>
          </a:xfrm>
          <a:custGeom>
            <a:avLst/>
            <a:gdLst/>
            <a:ahLst/>
            <a:cxnLst/>
            <a:rect r="r" b="b" t="t" l="l"/>
            <a:pathLst>
              <a:path h="5405591" w="5727778">
                <a:moveTo>
                  <a:pt x="5727778" y="5405590"/>
                </a:moveTo>
                <a:lnTo>
                  <a:pt x="0" y="5405590"/>
                </a:lnTo>
                <a:lnTo>
                  <a:pt x="0" y="0"/>
                </a:lnTo>
                <a:lnTo>
                  <a:pt x="5727778" y="0"/>
                </a:lnTo>
                <a:lnTo>
                  <a:pt x="5727778" y="540559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8" id="18"/>
          <p:cNvSpPr/>
          <p:nvPr/>
        </p:nvSpPr>
        <p:spPr>
          <a:xfrm flipH="false" flipV="false" rot="0">
            <a:off x="2184438" y="6617180"/>
            <a:ext cx="523174" cy="523174"/>
          </a:xfrm>
          <a:custGeom>
            <a:avLst/>
            <a:gdLst/>
            <a:ahLst/>
            <a:cxnLst/>
            <a:rect r="r" b="b" t="t" l="l"/>
            <a:pathLst>
              <a:path h="523174" w="523174">
                <a:moveTo>
                  <a:pt x="0" y="0"/>
                </a:moveTo>
                <a:lnTo>
                  <a:pt x="523173" y="0"/>
                </a:lnTo>
                <a:lnTo>
                  <a:pt x="523173" y="523173"/>
                </a:lnTo>
                <a:lnTo>
                  <a:pt x="0" y="523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9144000" y="6617180"/>
            <a:ext cx="523174" cy="523174"/>
          </a:xfrm>
          <a:custGeom>
            <a:avLst/>
            <a:gdLst/>
            <a:ahLst/>
            <a:cxnLst/>
            <a:rect r="r" b="b" t="t" l="l"/>
            <a:pathLst>
              <a:path h="523174" w="523174">
                <a:moveTo>
                  <a:pt x="0" y="0"/>
                </a:moveTo>
                <a:lnTo>
                  <a:pt x="523174" y="0"/>
                </a:lnTo>
                <a:lnTo>
                  <a:pt x="523174" y="523173"/>
                </a:lnTo>
                <a:lnTo>
                  <a:pt x="0" y="523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2184438" y="7284418"/>
            <a:ext cx="523174" cy="523174"/>
          </a:xfrm>
          <a:custGeom>
            <a:avLst/>
            <a:gdLst/>
            <a:ahLst/>
            <a:cxnLst/>
            <a:rect r="r" b="b" t="t" l="l"/>
            <a:pathLst>
              <a:path h="523174" w="523174">
                <a:moveTo>
                  <a:pt x="0" y="0"/>
                </a:moveTo>
                <a:lnTo>
                  <a:pt x="523173" y="0"/>
                </a:lnTo>
                <a:lnTo>
                  <a:pt x="523173" y="523173"/>
                </a:lnTo>
                <a:lnTo>
                  <a:pt x="0" y="523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9144000" y="7284418"/>
            <a:ext cx="523174" cy="523174"/>
          </a:xfrm>
          <a:custGeom>
            <a:avLst/>
            <a:gdLst/>
            <a:ahLst/>
            <a:cxnLst/>
            <a:rect r="r" b="b" t="t" l="l"/>
            <a:pathLst>
              <a:path h="523174" w="523174">
                <a:moveTo>
                  <a:pt x="0" y="0"/>
                </a:moveTo>
                <a:lnTo>
                  <a:pt x="523174" y="0"/>
                </a:lnTo>
                <a:lnTo>
                  <a:pt x="523174" y="523173"/>
                </a:lnTo>
                <a:lnTo>
                  <a:pt x="0" y="523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38520" y="1059996"/>
            <a:ext cx="3753351" cy="375335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24906" t="0" r="-24906" b="0"/>
              </a:stretch>
            </a:blipFill>
            <a:ln w="142875" cap="sq">
              <a:solidFill>
                <a:srgbClr val="517DED"/>
              </a:solidFill>
              <a:prstDash val="solid"/>
              <a:miter/>
            </a:ln>
          </p:spPr>
        </p:sp>
      </p:grpSp>
      <p:grpSp>
        <p:nvGrpSpPr>
          <p:cNvPr name="Group 4" id="4"/>
          <p:cNvGrpSpPr/>
          <p:nvPr/>
        </p:nvGrpSpPr>
        <p:grpSpPr>
          <a:xfrm rot="0">
            <a:off x="9202124" y="1059996"/>
            <a:ext cx="3753351" cy="375335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3"/>
              <a:stretch>
                <a:fillRect l="-51032" t="0" r="-38495" b="-7083"/>
              </a:stretch>
            </a:blipFill>
            <a:ln w="142875" cap="sq">
              <a:solidFill>
                <a:srgbClr val="123586"/>
              </a:solidFill>
              <a:prstDash val="solid"/>
              <a:miter/>
            </a:ln>
          </p:spPr>
        </p:sp>
      </p:grpSp>
      <p:sp>
        <p:nvSpPr>
          <p:cNvPr name="TextBox 6" id="6"/>
          <p:cNvSpPr txBox="true"/>
          <p:nvPr/>
        </p:nvSpPr>
        <p:spPr>
          <a:xfrm rot="0">
            <a:off x="2331701" y="5261022"/>
            <a:ext cx="13459764" cy="857547"/>
          </a:xfrm>
          <a:prstGeom prst="rect">
            <a:avLst/>
          </a:prstGeom>
        </p:spPr>
        <p:txBody>
          <a:bodyPr anchor="t" rtlCol="false" tIns="0" lIns="0" bIns="0" rIns="0">
            <a:spAutoFit/>
          </a:bodyPr>
          <a:lstStyle/>
          <a:p>
            <a:pPr algn="ctr">
              <a:lnSpc>
                <a:spcPts val="6705"/>
              </a:lnSpc>
            </a:pPr>
            <a:r>
              <a:rPr lang="en-US" sz="5587" b="true">
                <a:solidFill>
                  <a:srgbClr val="123586"/>
                </a:solidFill>
                <a:latin typeface="Eastman Grotesque Bold"/>
                <a:ea typeface="Eastman Grotesque Bold"/>
                <a:cs typeface="Eastman Grotesque Bold"/>
                <a:sym typeface="Eastman Grotesque Bold"/>
              </a:rPr>
              <a:t>AI in Healthcare Administration</a:t>
            </a:r>
          </a:p>
        </p:txBody>
      </p:sp>
      <p:sp>
        <p:nvSpPr>
          <p:cNvPr name="TextBox 7" id="7"/>
          <p:cNvSpPr txBox="true"/>
          <p:nvPr/>
        </p:nvSpPr>
        <p:spPr>
          <a:xfrm rot="0">
            <a:off x="2331701" y="6322217"/>
            <a:ext cx="13459764" cy="1156013"/>
          </a:xfrm>
          <a:prstGeom prst="rect">
            <a:avLst/>
          </a:prstGeom>
        </p:spPr>
        <p:txBody>
          <a:bodyPr anchor="t" rtlCol="false" tIns="0" lIns="0" bIns="0" rIns="0">
            <a:spAutoFit/>
          </a:bodyPr>
          <a:lstStyle/>
          <a:p>
            <a:pPr algn="just">
              <a:lnSpc>
                <a:spcPts val="3039"/>
              </a:lnSpc>
            </a:pPr>
            <a:r>
              <a:rPr lang="en-US" sz="2532">
                <a:solidFill>
                  <a:srgbClr val="000000"/>
                </a:solidFill>
                <a:latin typeface="Public Sans"/>
                <a:ea typeface="Public Sans"/>
                <a:cs typeface="Public Sans"/>
                <a:sym typeface="Public Sans"/>
              </a:rPr>
              <a:t>Artificial Intelligence is streamlining healthcare administration by automating routine tasks and improving efficiency. AI tools help manage data, reduce administrative burdens, and optimize workflows, allowing healthcare professionals to focus more on patient care.</a:t>
            </a:r>
          </a:p>
        </p:txBody>
      </p:sp>
      <p:sp>
        <p:nvSpPr>
          <p:cNvPr name="TextBox 8" id="8"/>
          <p:cNvSpPr txBox="true"/>
          <p:nvPr/>
        </p:nvSpPr>
        <p:spPr>
          <a:xfrm rot="0">
            <a:off x="3266923" y="7897380"/>
            <a:ext cx="3556300" cy="957125"/>
          </a:xfrm>
          <a:prstGeom prst="rect">
            <a:avLst/>
          </a:prstGeom>
        </p:spPr>
        <p:txBody>
          <a:bodyPr anchor="t" rtlCol="false" tIns="0" lIns="0" bIns="0" rIns="0">
            <a:spAutoFit/>
          </a:bodyPr>
          <a:lstStyle/>
          <a:p>
            <a:pPr algn="l">
              <a:lnSpc>
                <a:spcPts val="3764"/>
              </a:lnSpc>
            </a:pPr>
            <a:r>
              <a:rPr lang="en-US" sz="3136" b="true">
                <a:solidFill>
                  <a:srgbClr val="123586"/>
                </a:solidFill>
                <a:latin typeface="Public Sans Bold"/>
                <a:ea typeface="Public Sans Bold"/>
                <a:cs typeface="Public Sans Bold"/>
                <a:sym typeface="Public Sans Bold"/>
              </a:rPr>
              <a:t>Improving Data Management</a:t>
            </a:r>
          </a:p>
        </p:txBody>
      </p:sp>
      <p:sp>
        <p:nvSpPr>
          <p:cNvPr name="TextBox 9" id="9"/>
          <p:cNvSpPr txBox="true"/>
          <p:nvPr/>
        </p:nvSpPr>
        <p:spPr>
          <a:xfrm rot="0">
            <a:off x="13370920" y="7897329"/>
            <a:ext cx="2701207" cy="957227"/>
          </a:xfrm>
          <a:prstGeom prst="rect">
            <a:avLst/>
          </a:prstGeom>
        </p:spPr>
        <p:txBody>
          <a:bodyPr anchor="t" rtlCol="false" tIns="0" lIns="0" bIns="0" rIns="0">
            <a:spAutoFit/>
          </a:bodyPr>
          <a:lstStyle/>
          <a:p>
            <a:pPr algn="l">
              <a:lnSpc>
                <a:spcPts val="3764"/>
              </a:lnSpc>
            </a:pPr>
            <a:r>
              <a:rPr lang="en-US" sz="3136" b="true">
                <a:solidFill>
                  <a:srgbClr val="123586"/>
                </a:solidFill>
                <a:latin typeface="Public Sans Bold"/>
                <a:ea typeface="Public Sans Bold"/>
                <a:cs typeface="Public Sans Bold"/>
                <a:sym typeface="Public Sans Bold"/>
              </a:rPr>
              <a:t>Optimizing Workflows</a:t>
            </a:r>
          </a:p>
        </p:txBody>
      </p:sp>
      <p:sp>
        <p:nvSpPr>
          <p:cNvPr name="TextBox 10" id="10"/>
          <p:cNvSpPr txBox="true"/>
          <p:nvPr/>
        </p:nvSpPr>
        <p:spPr>
          <a:xfrm rot="0">
            <a:off x="7901319" y="7897380"/>
            <a:ext cx="4834755" cy="957125"/>
          </a:xfrm>
          <a:prstGeom prst="rect">
            <a:avLst/>
          </a:prstGeom>
        </p:spPr>
        <p:txBody>
          <a:bodyPr anchor="t" rtlCol="false" tIns="0" lIns="0" bIns="0" rIns="0">
            <a:spAutoFit/>
          </a:bodyPr>
          <a:lstStyle/>
          <a:p>
            <a:pPr algn="l">
              <a:lnSpc>
                <a:spcPts val="3764"/>
              </a:lnSpc>
            </a:pPr>
            <a:r>
              <a:rPr lang="en-US" sz="3136" b="true">
                <a:solidFill>
                  <a:srgbClr val="123586"/>
                </a:solidFill>
                <a:latin typeface="Public Sans Bold"/>
                <a:ea typeface="Public Sans Bold"/>
                <a:cs typeface="Public Sans Bold"/>
                <a:sym typeface="Public Sans Bold"/>
              </a:rPr>
              <a:t>Automating Administrative Tasks</a:t>
            </a:r>
          </a:p>
        </p:txBody>
      </p:sp>
      <p:grpSp>
        <p:nvGrpSpPr>
          <p:cNvPr name="Group 11" id="11"/>
          <p:cNvGrpSpPr/>
          <p:nvPr/>
        </p:nvGrpSpPr>
        <p:grpSpPr>
          <a:xfrm rot="0">
            <a:off x="0" y="9754891"/>
            <a:ext cx="18288000" cy="532109"/>
            <a:chOff x="0" y="0"/>
            <a:chExt cx="4816593" cy="140144"/>
          </a:xfrm>
        </p:grpSpPr>
        <p:sp>
          <p:nvSpPr>
            <p:cNvPr name="Freeform 12" id="12"/>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517DED"/>
            </a:solidFill>
          </p:spPr>
        </p:sp>
        <p:sp>
          <p:nvSpPr>
            <p:cNvPr name="TextBox 13" id="13"/>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grpSp>
        <p:nvGrpSpPr>
          <p:cNvPr name="Group 14" id="14"/>
          <p:cNvGrpSpPr/>
          <p:nvPr/>
        </p:nvGrpSpPr>
        <p:grpSpPr>
          <a:xfrm rot="0">
            <a:off x="0" y="10036769"/>
            <a:ext cx="18288000" cy="250231"/>
            <a:chOff x="0" y="0"/>
            <a:chExt cx="4816593" cy="65904"/>
          </a:xfrm>
        </p:grpSpPr>
        <p:sp>
          <p:nvSpPr>
            <p:cNvPr name="Freeform 15" id="15"/>
            <p:cNvSpPr/>
            <p:nvPr/>
          </p:nvSpPr>
          <p:spPr>
            <a:xfrm flipH="false" flipV="false" rot="0">
              <a:off x="0" y="0"/>
              <a:ext cx="4816592" cy="65904"/>
            </a:xfrm>
            <a:custGeom>
              <a:avLst/>
              <a:gdLst/>
              <a:ahLst/>
              <a:cxnLst/>
              <a:rect r="r" b="b" t="t" l="l"/>
              <a:pathLst>
                <a:path h="65904" w="4816592">
                  <a:moveTo>
                    <a:pt x="0" y="0"/>
                  </a:moveTo>
                  <a:lnTo>
                    <a:pt x="4816592" y="0"/>
                  </a:lnTo>
                  <a:lnTo>
                    <a:pt x="4816592" y="65904"/>
                  </a:lnTo>
                  <a:lnTo>
                    <a:pt x="0" y="65904"/>
                  </a:lnTo>
                  <a:close/>
                </a:path>
              </a:pathLst>
            </a:custGeom>
            <a:solidFill>
              <a:srgbClr val="123586"/>
            </a:solidFill>
          </p:spPr>
        </p:sp>
        <p:sp>
          <p:nvSpPr>
            <p:cNvPr name="TextBox 16" id="16"/>
            <p:cNvSpPr txBox="true"/>
            <p:nvPr/>
          </p:nvSpPr>
          <p:spPr>
            <a:xfrm>
              <a:off x="0" y="-38100"/>
              <a:ext cx="4816593" cy="104004"/>
            </a:xfrm>
            <a:prstGeom prst="rect">
              <a:avLst/>
            </a:prstGeom>
          </p:spPr>
          <p:txBody>
            <a:bodyPr anchor="ctr" rtlCol="false" tIns="50800" lIns="50800" bIns="50800" rIns="50800"/>
            <a:lstStyle/>
            <a:p>
              <a:pPr algn="ctr">
                <a:lnSpc>
                  <a:spcPts val="2939"/>
                </a:lnSpc>
              </a:pPr>
            </a:p>
          </p:txBody>
        </p:sp>
      </p:grpSp>
      <p:sp>
        <p:nvSpPr>
          <p:cNvPr name="Freeform 17" id="17"/>
          <p:cNvSpPr/>
          <p:nvPr/>
        </p:nvSpPr>
        <p:spPr>
          <a:xfrm flipH="false" flipV="true" rot="0">
            <a:off x="-3127449" y="-1124859"/>
            <a:ext cx="7224411" cy="8412706"/>
          </a:xfrm>
          <a:custGeom>
            <a:avLst/>
            <a:gdLst/>
            <a:ahLst/>
            <a:cxnLst/>
            <a:rect r="r" b="b" t="t" l="l"/>
            <a:pathLst>
              <a:path h="8412706" w="7224411">
                <a:moveTo>
                  <a:pt x="0" y="8412706"/>
                </a:moveTo>
                <a:lnTo>
                  <a:pt x="7224412" y="8412706"/>
                </a:lnTo>
                <a:lnTo>
                  <a:pt x="7224412" y="0"/>
                </a:lnTo>
                <a:lnTo>
                  <a:pt x="0" y="0"/>
                </a:lnTo>
                <a:lnTo>
                  <a:pt x="0" y="8412706"/>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8" id="18"/>
          <p:cNvSpPr/>
          <p:nvPr/>
        </p:nvSpPr>
        <p:spPr>
          <a:xfrm flipH="true" flipV="true" rot="0">
            <a:off x="14191037" y="-1124859"/>
            <a:ext cx="7224411" cy="8412706"/>
          </a:xfrm>
          <a:custGeom>
            <a:avLst/>
            <a:gdLst/>
            <a:ahLst/>
            <a:cxnLst/>
            <a:rect r="r" b="b" t="t" l="l"/>
            <a:pathLst>
              <a:path h="8412706" w="7224411">
                <a:moveTo>
                  <a:pt x="7224412" y="8412706"/>
                </a:moveTo>
                <a:lnTo>
                  <a:pt x="0" y="8412706"/>
                </a:lnTo>
                <a:lnTo>
                  <a:pt x="0" y="0"/>
                </a:lnTo>
                <a:lnTo>
                  <a:pt x="7224412" y="0"/>
                </a:lnTo>
                <a:lnTo>
                  <a:pt x="7224412" y="8412706"/>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9" id="19"/>
          <p:cNvSpPr/>
          <p:nvPr/>
        </p:nvSpPr>
        <p:spPr>
          <a:xfrm flipH="false" flipV="false" rot="0">
            <a:off x="2331701" y="7906854"/>
            <a:ext cx="693659" cy="693659"/>
          </a:xfrm>
          <a:custGeom>
            <a:avLst/>
            <a:gdLst/>
            <a:ahLst/>
            <a:cxnLst/>
            <a:rect r="r" b="b" t="t" l="l"/>
            <a:pathLst>
              <a:path h="693659" w="693659">
                <a:moveTo>
                  <a:pt x="0" y="0"/>
                </a:moveTo>
                <a:lnTo>
                  <a:pt x="693659" y="0"/>
                </a:lnTo>
                <a:lnTo>
                  <a:pt x="693659" y="693659"/>
                </a:lnTo>
                <a:lnTo>
                  <a:pt x="0" y="693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7015441" y="7906854"/>
            <a:ext cx="693659" cy="693659"/>
          </a:xfrm>
          <a:custGeom>
            <a:avLst/>
            <a:gdLst/>
            <a:ahLst/>
            <a:cxnLst/>
            <a:rect r="r" b="b" t="t" l="l"/>
            <a:pathLst>
              <a:path h="693659" w="693659">
                <a:moveTo>
                  <a:pt x="0" y="0"/>
                </a:moveTo>
                <a:lnTo>
                  <a:pt x="693659" y="0"/>
                </a:lnTo>
                <a:lnTo>
                  <a:pt x="693659" y="693659"/>
                </a:lnTo>
                <a:lnTo>
                  <a:pt x="0" y="693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2494779" y="7906854"/>
            <a:ext cx="693659" cy="693659"/>
          </a:xfrm>
          <a:custGeom>
            <a:avLst/>
            <a:gdLst/>
            <a:ahLst/>
            <a:cxnLst/>
            <a:rect r="r" b="b" t="t" l="l"/>
            <a:pathLst>
              <a:path h="693659" w="693659">
                <a:moveTo>
                  <a:pt x="0" y="0"/>
                </a:moveTo>
                <a:lnTo>
                  <a:pt x="693659" y="0"/>
                </a:lnTo>
                <a:lnTo>
                  <a:pt x="693659" y="693659"/>
                </a:lnTo>
                <a:lnTo>
                  <a:pt x="0" y="693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DAGlprVHs_w</dc:identifier>
  <dcterms:modified xsi:type="dcterms:W3CDTF">2011-08-01T06:04:30Z</dcterms:modified>
  <cp:revision>1</cp:revision>
  <dc:title>Analyse du sentiment des clients</dc:title>
</cp:coreProperties>
</file>